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4" r:id="rId1"/>
  </p:sldMasterIdLst>
  <p:notesMasterIdLst>
    <p:notesMasterId r:id="rId11"/>
  </p:notesMasterIdLst>
  <p:sldIdLst>
    <p:sldId id="422" r:id="rId2"/>
    <p:sldId id="469" r:id="rId3"/>
    <p:sldId id="470" r:id="rId4"/>
    <p:sldId id="471" r:id="rId5"/>
    <p:sldId id="475" r:id="rId6"/>
    <p:sldId id="474" r:id="rId7"/>
    <p:sldId id="472" r:id="rId8"/>
    <p:sldId id="482" r:id="rId9"/>
    <p:sldId id="48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03" autoAdjust="0"/>
    <p:restoredTop sz="73367" autoAdjust="0"/>
  </p:normalViewPr>
  <p:slideViewPr>
    <p:cSldViewPr snapToGrid="0">
      <p:cViewPr varScale="1">
        <p:scale>
          <a:sx n="73" d="100"/>
          <a:sy n="73" d="100"/>
        </p:scale>
        <p:origin x="946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F4CC47-3E72-4B78-A7F8-815E728F85AD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9C634E-E4BB-41A3-8443-6ABCFEBC6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1622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9C634E-E4BB-41A3-8443-6ABCFEBC69A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288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0E1BB-C1D4-4273-ADFE-05661B13D5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6395AE-8788-446B-B656-2BBEB42D47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E1A075-4C79-4B5B-9772-2984566C4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D831EC-011A-49DC-AFB2-79FE540E8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FPI 2020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125E59-351E-44D3-96B7-4EB90B774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8B51F-C1D0-4859-A854-A9BC598A14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573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B0668-8904-44CC-AEE6-7637A87BA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B4AEE0-60A6-4FBC-B575-31343D7ED7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E9155E-4166-4409-9666-72FA2C48C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6A3D2D-A700-437F-88E7-4DA457918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FPI 2020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95CF87-5A67-4368-B32C-8636D95EC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8B51F-C1D0-4859-A854-A9BC598A14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454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843C9E8-0B54-4580-8BD1-AEE38C4AE8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256869-6DC6-45DF-BF03-9029E0A122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8E0EE6-52CC-401C-A695-0B4B88D45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127800-3964-4D68-9D48-05FD436D0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FPI 2020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6AFC6A-E4AB-410A-8304-EDBB47438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8B51F-C1D0-4859-A854-A9BC598A14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5566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3">
            <a:extLst>
              <a:ext uri="{FF2B5EF4-FFF2-40B4-BE49-F238E27FC236}">
                <a16:creationId xmlns:a16="http://schemas.microsoft.com/office/drawing/2014/main" id="{0D4ABE66-271E-4B29-BA64-B7698069C72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819651" y="1514475"/>
            <a:ext cx="6370864" cy="3829050"/>
          </a:xfrm>
          <a:custGeom>
            <a:avLst/>
            <a:gdLst>
              <a:gd name="connsiteX0" fmla="*/ 0 w 4203290"/>
              <a:gd name="connsiteY0" fmla="*/ 0 h 6858000"/>
              <a:gd name="connsiteX1" fmla="*/ 4203290 w 4203290"/>
              <a:gd name="connsiteY1" fmla="*/ 0 h 6858000"/>
              <a:gd name="connsiteX2" fmla="*/ 4203290 w 4203290"/>
              <a:gd name="connsiteY2" fmla="*/ 6858000 h 6858000"/>
              <a:gd name="connsiteX3" fmla="*/ 0 w 420329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03290" h="6858000">
                <a:moveTo>
                  <a:pt x="0" y="0"/>
                </a:moveTo>
                <a:lnTo>
                  <a:pt x="4203290" y="0"/>
                </a:lnTo>
                <a:lnTo>
                  <a:pt x="420329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  <a:alpha val="40000"/>
            </a:schemeClr>
          </a:solidFill>
        </p:spPr>
        <p:txBody>
          <a:bodyPr wrap="square">
            <a:noAutofit/>
          </a:bodyPr>
          <a:lstStyle>
            <a:lvl1pPr marL="0" indent="0" algn="ctr">
              <a:buNone/>
              <a:defRPr sz="10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950967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03A06-0C92-43EB-97ED-58FD1290D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864F08-E1EA-4E9D-8EA3-749B163C6A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B3B0C0-EEC8-4679-BA62-B9A12247C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71ABA4-EEF8-4431-B185-B833DB32E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FPI 2020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F8C43D-FBE9-4B76-BB70-9F45F6E15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8B51F-C1D0-4859-A854-A9BC598A14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60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0C9E2A-0952-44B8-A8FB-2DCF067AEE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CE5B8A-EBD1-4830-A5F5-E02A92B076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41A5CE-5E3D-48B1-AE34-A25B8C10D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38FAD7-3F51-41F9-AB54-89CF2BE08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FPI 2020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0675AB-2182-4D7F-9A58-1696990D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8B51F-C1D0-4859-A854-A9BC598A14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647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BC7EF1-E239-4DA5-AF66-71AFD516C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75FE11-029A-4927-8B6A-0709AF3F60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C9D1F6-FD9A-4215-AA73-40DF110DB8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DEC68D-85C0-4D77-946B-34091C34C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C46385-F89A-4652-9425-777827F57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FPI 2020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C7B244-167E-4D62-B461-6ACEBFA12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8B51F-C1D0-4859-A854-A9BC598A14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561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8BC92-D5A0-49FD-A64F-CDA7B4147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149E20-76E4-458B-AA2D-21ABC7139F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1362CD-CBA8-40F7-AF2A-FC6D09E0F1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CF8A34-9C1E-4B95-8B22-438083A668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3BAB6A-8556-43F0-A0FC-8C191E546E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4487F0-3A30-41D3-AFC7-FE46D830F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EA61D3E-2819-408E-9CCC-FFF4980BE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FPI 2020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F4CF63F-16F4-4234-B7E9-0F865E82D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8B51F-C1D0-4859-A854-A9BC598A14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514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B94FB-16A2-40D4-86B0-067F79F31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B5D67F-72B8-484F-AF9E-98F404CD1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E83DBB-301F-4551-8846-735EC06E2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FPI 2020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76424-4E46-4A16-9A10-409E008C5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8B51F-C1D0-4859-A854-A9BC598A14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365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AE7BBE-E53A-4757-A89C-5BE91EF67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242C3E-EE43-464E-A4A9-AA70CFFE7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FPI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F378DF-5141-4F93-B805-CDBC0B638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8B51F-C1D0-4859-A854-A9BC598A14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709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45378-231A-466A-95B5-B2AE053ED5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BC68EF-F6D9-4465-9AE9-51094517C0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6561FA-D14C-4178-8DCA-043DCE3D5D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B50A89-4D09-4AB8-B1CC-55BF9247C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7B871F-1BEE-4517-BE11-53FBA47C0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FPI 2020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94D29C-958F-445A-AFE2-3359AD0F5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8B51F-C1D0-4859-A854-A9BC598A14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627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52A6E-763B-4153-824F-5AC80CBE6C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338EC8-4A16-47CB-A643-B92069DBD1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398478-DFFE-4FAE-9647-3079D4E2D5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64607B-E05C-49DA-934D-96BF78AC0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E4632F-C04D-4DA6-8168-4C3528BA5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FPI 2020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13F498-E8F8-4B47-B67D-434C986BE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8B51F-C1D0-4859-A854-A9BC598A14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198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4C10784-D6B2-414C-94BF-7CA9B55F2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341F0-5CA2-4959-8A15-FE7DD0C62B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C312C3-608D-46B5-B4F3-E992604226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A0A3EF-4505-4FFA-BA59-861C953A83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(C) FPI 2020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46D4F3-0FB4-422F-807A-CEEDE93388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98B51F-C1D0-4859-A854-A9BC598A14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714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8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BE276D2-08BC-48ED-AD0F-0D1322C57FAE}"/>
              </a:ext>
            </a:extLst>
          </p:cNvPr>
          <p:cNvSpPr/>
          <p:nvPr/>
        </p:nvSpPr>
        <p:spPr>
          <a:xfrm>
            <a:off x="0" y="0"/>
            <a:ext cx="3614738" cy="6858000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C6AFB86-9118-4966-BCF3-06D4436467B8}"/>
              </a:ext>
            </a:extLst>
          </p:cNvPr>
          <p:cNvSpPr txBox="1"/>
          <p:nvPr/>
        </p:nvSpPr>
        <p:spPr>
          <a:xfrm>
            <a:off x="3946352" y="606163"/>
            <a:ext cx="71811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accent1"/>
                </a:solidFill>
              </a:rPr>
              <a:t>Emotional Flooding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E70CF89-2347-4414-A900-927B77254C47}"/>
              </a:ext>
            </a:extLst>
          </p:cNvPr>
          <p:cNvSpPr txBox="1"/>
          <p:nvPr/>
        </p:nvSpPr>
        <p:spPr>
          <a:xfrm>
            <a:off x="3946358" y="1521686"/>
            <a:ext cx="71811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accent1"/>
                </a:solidFill>
              </a:rPr>
              <a:t>Flight/Fight/Freeze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B17BB84-56C8-4149-ADA5-1F9538A84B90}"/>
              </a:ext>
            </a:extLst>
          </p:cNvPr>
          <p:cNvSpPr txBox="1"/>
          <p:nvPr/>
        </p:nvSpPr>
        <p:spPr>
          <a:xfrm>
            <a:off x="3959320" y="2437209"/>
            <a:ext cx="71682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accent1"/>
                </a:solidFill>
              </a:rPr>
              <a:t>Herd Instinct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3173415-10DD-4CB6-8503-7E35D5E590B6}"/>
              </a:ext>
            </a:extLst>
          </p:cNvPr>
          <p:cNvSpPr txBox="1"/>
          <p:nvPr/>
        </p:nvSpPr>
        <p:spPr>
          <a:xfrm>
            <a:off x="283369" y="694004"/>
            <a:ext cx="30480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</a:rPr>
              <a:t>Tip No. 1: </a:t>
            </a:r>
          </a:p>
          <a:p>
            <a:r>
              <a:rPr lang="en-US" sz="4400" b="1" dirty="0">
                <a:solidFill>
                  <a:schemeClr val="bg1"/>
                </a:solidFill>
              </a:rPr>
              <a:t>Put time between your impulse and your action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423D925-7C97-4869-B542-94240F71B090}"/>
              </a:ext>
            </a:extLst>
          </p:cNvPr>
          <p:cNvSpPr txBox="1"/>
          <p:nvPr/>
        </p:nvSpPr>
        <p:spPr>
          <a:xfrm>
            <a:off x="3946352" y="3352732"/>
            <a:ext cx="76208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accent1"/>
                </a:solidFill>
              </a:rPr>
              <a:t>Takes 20 minutes to calm down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8A51AF3-A33D-479D-9343-033F95F6298E}"/>
              </a:ext>
            </a:extLst>
          </p:cNvPr>
          <p:cNvSpPr txBox="1"/>
          <p:nvPr/>
        </p:nvSpPr>
        <p:spPr>
          <a:xfrm>
            <a:off x="3959320" y="5175694"/>
            <a:ext cx="71682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accent1"/>
                </a:solidFill>
              </a:rPr>
              <a:t>Consult with professional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3B845FC-366A-4A39-BCC2-B5C4F2AEA294}"/>
              </a:ext>
            </a:extLst>
          </p:cNvPr>
          <p:cNvSpPr txBox="1"/>
          <p:nvPr/>
        </p:nvSpPr>
        <p:spPr>
          <a:xfrm>
            <a:off x="3959320" y="4264213"/>
            <a:ext cx="71682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accent1"/>
                </a:solidFill>
              </a:rPr>
              <a:t>Deep breaths; “relax”</a:t>
            </a:r>
          </a:p>
        </p:txBody>
      </p:sp>
    </p:spTree>
    <p:extLst>
      <p:ext uri="{BB962C8B-B14F-4D97-AF65-F5344CB8AC3E}">
        <p14:creationId xmlns:p14="http://schemas.microsoft.com/office/powerpoint/2010/main" val="1069649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BE276D2-08BC-48ED-AD0F-0D1322C57FAE}"/>
              </a:ext>
            </a:extLst>
          </p:cNvPr>
          <p:cNvSpPr/>
          <p:nvPr/>
        </p:nvSpPr>
        <p:spPr>
          <a:xfrm>
            <a:off x="0" y="0"/>
            <a:ext cx="3614738" cy="6858000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C6AFB86-9118-4966-BCF3-06D4436467B8}"/>
              </a:ext>
            </a:extLst>
          </p:cNvPr>
          <p:cNvSpPr txBox="1"/>
          <p:nvPr/>
        </p:nvSpPr>
        <p:spPr>
          <a:xfrm>
            <a:off x="3946352" y="606163"/>
            <a:ext cx="71811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accent1"/>
                </a:solidFill>
              </a:rPr>
              <a:t>“The markets may never recover.”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E70CF89-2347-4414-A900-927B77254C47}"/>
              </a:ext>
            </a:extLst>
          </p:cNvPr>
          <p:cNvSpPr txBox="1"/>
          <p:nvPr/>
        </p:nvSpPr>
        <p:spPr>
          <a:xfrm>
            <a:off x="3946358" y="1521686"/>
            <a:ext cx="71811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accent1"/>
                </a:solidFill>
              </a:rPr>
              <a:t>“I am going to lose all my money.”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B17BB84-56C8-4149-ADA5-1F9538A84B90}"/>
              </a:ext>
            </a:extLst>
          </p:cNvPr>
          <p:cNvSpPr txBox="1"/>
          <p:nvPr/>
        </p:nvSpPr>
        <p:spPr>
          <a:xfrm>
            <a:off x="3959320" y="2437209"/>
            <a:ext cx="71682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accent1"/>
                </a:solidFill>
              </a:rPr>
              <a:t>“This time it’s different.”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3173415-10DD-4CB6-8503-7E35D5E590B6}"/>
              </a:ext>
            </a:extLst>
          </p:cNvPr>
          <p:cNvSpPr txBox="1"/>
          <p:nvPr/>
        </p:nvSpPr>
        <p:spPr>
          <a:xfrm>
            <a:off x="283369" y="694004"/>
            <a:ext cx="30480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</a:rPr>
              <a:t>Tip No. 2: </a:t>
            </a:r>
          </a:p>
          <a:p>
            <a:r>
              <a:rPr lang="en-US" sz="4400" b="1" dirty="0">
                <a:solidFill>
                  <a:schemeClr val="bg1"/>
                </a:solidFill>
              </a:rPr>
              <a:t>Avoid catastrophic thinking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423D925-7C97-4869-B542-94240F71B090}"/>
              </a:ext>
            </a:extLst>
          </p:cNvPr>
          <p:cNvSpPr txBox="1"/>
          <p:nvPr/>
        </p:nvSpPr>
        <p:spPr>
          <a:xfrm>
            <a:off x="3946352" y="3352732"/>
            <a:ext cx="76208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accent1"/>
                </a:solidFill>
              </a:rPr>
              <a:t>2000? 2008?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8A51AF3-A33D-479D-9343-033F95F6298E}"/>
              </a:ext>
            </a:extLst>
          </p:cNvPr>
          <p:cNvSpPr txBox="1"/>
          <p:nvPr/>
        </p:nvSpPr>
        <p:spPr>
          <a:xfrm>
            <a:off x="3959320" y="5175694"/>
            <a:ext cx="71682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accent1"/>
                </a:solidFill>
              </a:rPr>
              <a:t>“How did it work out?”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3B845FC-366A-4A39-BCC2-B5C4F2AEA294}"/>
              </a:ext>
            </a:extLst>
          </p:cNvPr>
          <p:cNvSpPr txBox="1"/>
          <p:nvPr/>
        </p:nvSpPr>
        <p:spPr>
          <a:xfrm>
            <a:off x="3959320" y="4264213"/>
            <a:ext cx="71682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accent1"/>
                </a:solidFill>
              </a:rPr>
              <a:t>“What did you do?”</a:t>
            </a:r>
          </a:p>
        </p:txBody>
      </p:sp>
    </p:spTree>
    <p:extLst>
      <p:ext uri="{BB962C8B-B14F-4D97-AF65-F5344CB8AC3E}">
        <p14:creationId xmlns:p14="http://schemas.microsoft.com/office/powerpoint/2010/main" val="775980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BE276D2-08BC-48ED-AD0F-0D1322C57FAE}"/>
              </a:ext>
            </a:extLst>
          </p:cNvPr>
          <p:cNvSpPr/>
          <p:nvPr/>
        </p:nvSpPr>
        <p:spPr>
          <a:xfrm>
            <a:off x="0" y="0"/>
            <a:ext cx="3614738" cy="6858000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3173415-10DD-4CB6-8503-7E35D5E590B6}"/>
              </a:ext>
            </a:extLst>
          </p:cNvPr>
          <p:cNvSpPr txBox="1"/>
          <p:nvPr/>
        </p:nvSpPr>
        <p:spPr>
          <a:xfrm>
            <a:off x="283369" y="694004"/>
            <a:ext cx="30480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</a:rPr>
              <a:t>Tip No. 3: </a:t>
            </a:r>
          </a:p>
          <a:p>
            <a:r>
              <a:rPr lang="en-US" sz="4400" b="1" dirty="0">
                <a:solidFill>
                  <a:schemeClr val="bg1"/>
                </a:solidFill>
              </a:rPr>
              <a:t>Harness the power of “mental accounting”</a:t>
            </a:r>
          </a:p>
        </p:txBody>
      </p:sp>
      <p:pic>
        <p:nvPicPr>
          <p:cNvPr id="17" name="Picture 16" descr="A screenshot of a cell phone&#10;&#10;Description automatically generated">
            <a:extLst>
              <a:ext uri="{FF2B5EF4-FFF2-40B4-BE49-F238E27FC236}">
                <a16:creationId xmlns:a16="http://schemas.microsoft.com/office/drawing/2014/main" id="{53459A5E-6DD9-42F9-A8A0-6C0216D8C84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4738" y="1120560"/>
            <a:ext cx="8558387" cy="4616879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EA79BF2F-DAA0-4A1B-BF16-0AF9F9C6C53F}"/>
              </a:ext>
            </a:extLst>
          </p:cNvPr>
          <p:cNvSpPr txBox="1"/>
          <p:nvPr/>
        </p:nvSpPr>
        <p:spPr>
          <a:xfrm>
            <a:off x="4843849" y="5737439"/>
            <a:ext cx="889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Stocks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2FA5168-C470-4384-BF09-3140DC12BED9}"/>
              </a:ext>
            </a:extLst>
          </p:cNvPr>
          <p:cNvSpPr txBox="1"/>
          <p:nvPr/>
        </p:nvSpPr>
        <p:spPr>
          <a:xfrm>
            <a:off x="7152116" y="5737439"/>
            <a:ext cx="889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Bonds</a:t>
            </a:r>
          </a:p>
        </p:txBody>
      </p:sp>
      <p:sp>
        <p:nvSpPr>
          <p:cNvPr id="20" name="Arrow: Right 19">
            <a:extLst>
              <a:ext uri="{FF2B5EF4-FFF2-40B4-BE49-F238E27FC236}">
                <a16:creationId xmlns:a16="http://schemas.microsoft.com/office/drawing/2014/main" id="{888F32E7-34F2-4DEE-A536-B3BD185A44AB}"/>
              </a:ext>
            </a:extLst>
          </p:cNvPr>
          <p:cNvSpPr/>
          <p:nvPr/>
        </p:nvSpPr>
        <p:spPr>
          <a:xfrm>
            <a:off x="3788229" y="1334278"/>
            <a:ext cx="1129004" cy="130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425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BE276D2-08BC-48ED-AD0F-0D1322C57FAE}"/>
              </a:ext>
            </a:extLst>
          </p:cNvPr>
          <p:cNvSpPr/>
          <p:nvPr/>
        </p:nvSpPr>
        <p:spPr>
          <a:xfrm>
            <a:off x="0" y="0"/>
            <a:ext cx="3614738" cy="6858000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C6AFB86-9118-4966-BCF3-06D4436467B8}"/>
              </a:ext>
            </a:extLst>
          </p:cNvPr>
          <p:cNvSpPr txBox="1"/>
          <p:nvPr/>
        </p:nvSpPr>
        <p:spPr>
          <a:xfrm>
            <a:off x="3946352" y="606163"/>
            <a:ext cx="718118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accent1"/>
                </a:solidFill>
              </a:rPr>
              <a:t>Frame = your perspective; set of criteria you use to make measurements/judgments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3173415-10DD-4CB6-8503-7E35D5E590B6}"/>
              </a:ext>
            </a:extLst>
          </p:cNvPr>
          <p:cNvSpPr txBox="1"/>
          <p:nvPr/>
        </p:nvSpPr>
        <p:spPr>
          <a:xfrm>
            <a:off x="283369" y="694004"/>
            <a:ext cx="30480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</a:rPr>
              <a:t>Tip No. 4: </a:t>
            </a:r>
          </a:p>
          <a:p>
            <a:r>
              <a:rPr lang="en-US" sz="4400" b="1" dirty="0">
                <a:solidFill>
                  <a:schemeClr val="bg1"/>
                </a:solidFill>
              </a:rPr>
              <a:t>Expand your frame of reference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822D886-AC07-4E47-A1F0-104EF95E14F8}"/>
              </a:ext>
            </a:extLst>
          </p:cNvPr>
          <p:cNvSpPr txBox="1"/>
          <p:nvPr/>
        </p:nvSpPr>
        <p:spPr>
          <a:xfrm>
            <a:off x="4098747" y="5350052"/>
            <a:ext cx="71811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accent1"/>
                </a:solidFill>
              </a:rPr>
              <a:t>Cliff or pothole?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46EDFBD-1B8C-4316-8B52-4C4C07AF59C7}"/>
              </a:ext>
            </a:extLst>
          </p:cNvPr>
          <p:cNvSpPr txBox="1"/>
          <p:nvPr/>
        </p:nvSpPr>
        <p:spPr>
          <a:xfrm>
            <a:off x="4098748" y="3932903"/>
            <a:ext cx="718118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accent1"/>
                </a:solidFill>
              </a:rPr>
              <a:t>If long-term, short term fluctuations are irrelevant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01E36A2-0BA4-4577-BE29-05042C79D1FF}"/>
              </a:ext>
            </a:extLst>
          </p:cNvPr>
          <p:cNvSpPr txBox="1"/>
          <p:nvPr/>
        </p:nvSpPr>
        <p:spPr>
          <a:xfrm>
            <a:off x="4098747" y="2515754"/>
            <a:ext cx="718118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accent1"/>
                </a:solidFill>
              </a:rPr>
              <a:t>“Are you as short term investor or a long-term investor?”</a:t>
            </a:r>
          </a:p>
        </p:txBody>
      </p:sp>
    </p:spTree>
    <p:extLst>
      <p:ext uri="{BB962C8B-B14F-4D97-AF65-F5344CB8AC3E}">
        <p14:creationId xmlns:p14="http://schemas.microsoft.com/office/powerpoint/2010/main" val="2482204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Placeholder 3" descr="A screenshot of a cell phone&#10;&#10;Description automatically generated">
            <a:extLst>
              <a:ext uri="{FF2B5EF4-FFF2-40B4-BE49-F238E27FC236}">
                <a16:creationId xmlns:a16="http://schemas.microsoft.com/office/drawing/2014/main" id="{9C1EB6FC-801F-4318-B2FD-E53B2C95218C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10" r="1" b="1"/>
          <a:stretch/>
        </p:blipFill>
        <p:spPr>
          <a:xfrm>
            <a:off x="643467" y="643467"/>
            <a:ext cx="10905066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36437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Placeholder 7" descr="A picture containing curtain&#10;&#10;Description automatically generated">
            <a:extLst>
              <a:ext uri="{FF2B5EF4-FFF2-40B4-BE49-F238E27FC236}">
                <a16:creationId xmlns:a16="http://schemas.microsoft.com/office/drawing/2014/main" id="{1A343461-9741-4605-AF14-6E748CD32E1C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8" r="1" b="1"/>
          <a:stretch/>
        </p:blipFill>
        <p:spPr>
          <a:xfrm>
            <a:off x="643467" y="643467"/>
            <a:ext cx="10905066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17726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BE276D2-08BC-48ED-AD0F-0D1322C57FAE}"/>
              </a:ext>
            </a:extLst>
          </p:cNvPr>
          <p:cNvSpPr/>
          <p:nvPr/>
        </p:nvSpPr>
        <p:spPr>
          <a:xfrm>
            <a:off x="0" y="0"/>
            <a:ext cx="3614738" cy="6858000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C6AFB86-9118-4966-BCF3-06D4436467B8}"/>
              </a:ext>
            </a:extLst>
          </p:cNvPr>
          <p:cNvSpPr txBox="1"/>
          <p:nvPr/>
        </p:nvSpPr>
        <p:spPr>
          <a:xfrm>
            <a:off x="3959320" y="1098606"/>
            <a:ext cx="71811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accent1"/>
                </a:solidFill>
              </a:rPr>
              <a:t>Use with caution…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B17BB84-56C8-4149-ADA5-1F9538A84B90}"/>
              </a:ext>
            </a:extLst>
          </p:cNvPr>
          <p:cNvSpPr txBox="1"/>
          <p:nvPr/>
        </p:nvSpPr>
        <p:spPr>
          <a:xfrm>
            <a:off x="3959320" y="2019829"/>
            <a:ext cx="71682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accent1"/>
                </a:solidFill>
              </a:rPr>
              <a:t>Form of Exposure therapy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3173415-10DD-4CB6-8503-7E35D5E590B6}"/>
              </a:ext>
            </a:extLst>
          </p:cNvPr>
          <p:cNvSpPr txBox="1"/>
          <p:nvPr/>
        </p:nvSpPr>
        <p:spPr>
          <a:xfrm>
            <a:off x="283369" y="694004"/>
            <a:ext cx="30480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</a:rPr>
              <a:t>Tip No. 5: </a:t>
            </a:r>
          </a:p>
          <a:p>
            <a:r>
              <a:rPr lang="en-US" sz="4400" b="1" dirty="0">
                <a:solidFill>
                  <a:schemeClr val="bg1"/>
                </a:solidFill>
              </a:rPr>
              <a:t>Try the worst-case scenario exercise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423D925-7C97-4869-B542-94240F71B090}"/>
              </a:ext>
            </a:extLst>
          </p:cNvPr>
          <p:cNvSpPr txBox="1"/>
          <p:nvPr/>
        </p:nvSpPr>
        <p:spPr>
          <a:xfrm>
            <a:off x="3946352" y="2941052"/>
            <a:ext cx="76208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accent1"/>
                </a:solidFill>
              </a:rPr>
              <a:t>Brain on/off switch = life threatening!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8A51AF3-A33D-479D-9343-033F95F6298E}"/>
              </a:ext>
            </a:extLst>
          </p:cNvPr>
          <p:cNvSpPr txBox="1"/>
          <p:nvPr/>
        </p:nvSpPr>
        <p:spPr>
          <a:xfrm>
            <a:off x="3959320" y="5175694"/>
            <a:ext cx="71682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accent1"/>
                </a:solidFill>
              </a:rPr>
              <a:t>“Then what would happen…”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3B845FC-366A-4A39-BCC2-B5C4F2AEA294}"/>
              </a:ext>
            </a:extLst>
          </p:cNvPr>
          <p:cNvSpPr txBox="1"/>
          <p:nvPr/>
        </p:nvSpPr>
        <p:spPr>
          <a:xfrm>
            <a:off x="3959320" y="3812151"/>
            <a:ext cx="71682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accent1"/>
                </a:solidFill>
              </a:rPr>
              <a:t>$ Situation won’t kill you but your financial stress could kill you.</a:t>
            </a:r>
          </a:p>
        </p:txBody>
      </p:sp>
    </p:spTree>
    <p:extLst>
      <p:ext uri="{BB962C8B-B14F-4D97-AF65-F5344CB8AC3E}">
        <p14:creationId xmlns:p14="http://schemas.microsoft.com/office/powerpoint/2010/main" val="3518861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BE276D2-08BC-48ED-AD0F-0D1322C57FAE}"/>
              </a:ext>
            </a:extLst>
          </p:cNvPr>
          <p:cNvSpPr/>
          <p:nvPr/>
        </p:nvSpPr>
        <p:spPr>
          <a:xfrm>
            <a:off x="0" y="0"/>
            <a:ext cx="3614738" cy="6858000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C6AFB86-9118-4966-BCF3-06D4436467B8}"/>
              </a:ext>
            </a:extLst>
          </p:cNvPr>
          <p:cNvSpPr txBox="1"/>
          <p:nvPr/>
        </p:nvSpPr>
        <p:spPr>
          <a:xfrm>
            <a:off x="3946352" y="606163"/>
            <a:ext cx="71811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accent1"/>
                </a:solidFill>
              </a:rPr>
              <a:t>Where is the opportunity?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B17BB84-56C8-4149-ADA5-1F9538A84B90}"/>
              </a:ext>
            </a:extLst>
          </p:cNvPr>
          <p:cNvSpPr txBox="1"/>
          <p:nvPr/>
        </p:nvSpPr>
        <p:spPr>
          <a:xfrm>
            <a:off x="3946352" y="1773607"/>
            <a:ext cx="71682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accent1"/>
                </a:solidFill>
              </a:rPr>
              <a:t>Self-Development?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3173415-10DD-4CB6-8503-7E35D5E590B6}"/>
              </a:ext>
            </a:extLst>
          </p:cNvPr>
          <p:cNvSpPr txBox="1"/>
          <p:nvPr/>
        </p:nvSpPr>
        <p:spPr>
          <a:xfrm>
            <a:off x="283368" y="694004"/>
            <a:ext cx="317915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</a:rPr>
              <a:t>Tip No. 6: </a:t>
            </a:r>
          </a:p>
          <a:p>
            <a:r>
              <a:rPr lang="en-US" sz="4400" b="1" dirty="0">
                <a:solidFill>
                  <a:schemeClr val="bg1"/>
                </a:solidFill>
              </a:rPr>
              <a:t>Find The </a:t>
            </a:r>
          </a:p>
          <a:p>
            <a:r>
              <a:rPr lang="en-US" sz="4400" b="1" dirty="0">
                <a:solidFill>
                  <a:schemeClr val="bg1"/>
                </a:solidFill>
              </a:rPr>
              <a:t>Opportunity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423D925-7C97-4869-B542-94240F71B090}"/>
              </a:ext>
            </a:extLst>
          </p:cNvPr>
          <p:cNvSpPr txBox="1"/>
          <p:nvPr/>
        </p:nvSpPr>
        <p:spPr>
          <a:xfrm>
            <a:off x="3959320" y="2791826"/>
            <a:ext cx="76208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accent1"/>
                </a:solidFill>
              </a:rPr>
              <a:t>Friendships?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8A51AF3-A33D-479D-9343-033F95F6298E}"/>
              </a:ext>
            </a:extLst>
          </p:cNvPr>
          <p:cNvSpPr txBox="1"/>
          <p:nvPr/>
        </p:nvSpPr>
        <p:spPr>
          <a:xfrm>
            <a:off x="3946352" y="4977489"/>
            <a:ext cx="71682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accent1"/>
                </a:solidFill>
              </a:rPr>
              <a:t>Parenting/Grandparenting?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3B845FC-366A-4A39-BCC2-B5C4F2AEA294}"/>
              </a:ext>
            </a:extLst>
          </p:cNvPr>
          <p:cNvSpPr txBox="1"/>
          <p:nvPr/>
        </p:nvSpPr>
        <p:spPr>
          <a:xfrm>
            <a:off x="3959320" y="3812151"/>
            <a:ext cx="71682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accent1"/>
                </a:solidFill>
              </a:rPr>
              <a:t>Relationship?</a:t>
            </a:r>
          </a:p>
        </p:txBody>
      </p:sp>
    </p:spTree>
    <p:extLst>
      <p:ext uri="{BB962C8B-B14F-4D97-AF65-F5344CB8AC3E}">
        <p14:creationId xmlns:p14="http://schemas.microsoft.com/office/powerpoint/2010/main" val="1741685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BE276D2-08BC-48ED-AD0F-0D1322C57FAE}"/>
              </a:ext>
            </a:extLst>
          </p:cNvPr>
          <p:cNvSpPr/>
          <p:nvPr/>
        </p:nvSpPr>
        <p:spPr>
          <a:xfrm>
            <a:off x="0" y="0"/>
            <a:ext cx="3614738" cy="6858000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C6AFB86-9118-4966-BCF3-06D4436467B8}"/>
              </a:ext>
            </a:extLst>
          </p:cNvPr>
          <p:cNvSpPr txBox="1"/>
          <p:nvPr/>
        </p:nvSpPr>
        <p:spPr>
          <a:xfrm>
            <a:off x="3946352" y="503651"/>
            <a:ext cx="71811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accent1"/>
                </a:solidFill>
              </a:rPr>
              <a:t>This is going to pass.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B17BB84-56C8-4149-ADA5-1F9538A84B90}"/>
              </a:ext>
            </a:extLst>
          </p:cNvPr>
          <p:cNvSpPr txBox="1"/>
          <p:nvPr/>
        </p:nvSpPr>
        <p:spPr>
          <a:xfrm>
            <a:off x="3946352" y="1287630"/>
            <a:ext cx="71682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accent1"/>
                </a:solidFill>
              </a:rPr>
              <a:t>You will get through this.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3173415-10DD-4CB6-8503-7E35D5E590B6}"/>
              </a:ext>
            </a:extLst>
          </p:cNvPr>
          <p:cNvSpPr txBox="1"/>
          <p:nvPr/>
        </p:nvSpPr>
        <p:spPr>
          <a:xfrm>
            <a:off x="283368" y="694004"/>
            <a:ext cx="317915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</a:rPr>
              <a:t>Tip No. 7: </a:t>
            </a:r>
          </a:p>
          <a:p>
            <a:r>
              <a:rPr lang="en-US" sz="4400" b="1" dirty="0">
                <a:solidFill>
                  <a:schemeClr val="bg1"/>
                </a:solidFill>
              </a:rPr>
              <a:t>Future Self</a:t>
            </a:r>
          </a:p>
          <a:p>
            <a:r>
              <a:rPr lang="en-US" sz="4400" b="1" dirty="0">
                <a:solidFill>
                  <a:schemeClr val="bg1"/>
                </a:solidFill>
              </a:rPr>
              <a:t>Exercise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423D925-7C97-4869-B542-94240F71B090}"/>
              </a:ext>
            </a:extLst>
          </p:cNvPr>
          <p:cNvSpPr txBox="1"/>
          <p:nvPr/>
        </p:nvSpPr>
        <p:spPr>
          <a:xfrm>
            <a:off x="3934682" y="2071609"/>
            <a:ext cx="762080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accent1"/>
                </a:solidFill>
              </a:rPr>
              <a:t>Picture yourself 5 years from now looking back on this experience.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accent1"/>
                </a:solidFill>
              </a:rPr>
              <a:t>How do you wish you would have handled it?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accent1"/>
                </a:solidFill>
              </a:rPr>
              <a:t>How do you want people to talk about you?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B6278BF-AA71-47FF-851F-6CEA0FD1224E}"/>
              </a:ext>
            </a:extLst>
          </p:cNvPr>
          <p:cNvSpPr/>
          <p:nvPr/>
        </p:nvSpPr>
        <p:spPr>
          <a:xfrm>
            <a:off x="3554255" y="5118597"/>
            <a:ext cx="795241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accent1"/>
                </a:solidFill>
              </a:rPr>
              <a:t>“You were a HERO. An inspiration to others. A source of love and support. How DID you do that?”</a:t>
            </a:r>
          </a:p>
        </p:txBody>
      </p:sp>
    </p:spTree>
    <p:extLst>
      <p:ext uri="{BB962C8B-B14F-4D97-AF65-F5344CB8AC3E}">
        <p14:creationId xmlns:p14="http://schemas.microsoft.com/office/powerpoint/2010/main" val="3077332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295</Words>
  <Application>Microsoft Office PowerPoint</Application>
  <PresentationFormat>Widescreen</PresentationFormat>
  <Paragraphs>51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Bradley Klontz</dc:creator>
  <cp:lastModifiedBy>Ted Klontz</cp:lastModifiedBy>
  <cp:revision>7</cp:revision>
  <dcterms:created xsi:type="dcterms:W3CDTF">2020-04-14T15:53:22Z</dcterms:created>
  <dcterms:modified xsi:type="dcterms:W3CDTF">2020-04-30T16:18:42Z</dcterms:modified>
</cp:coreProperties>
</file>