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8" r:id="rId2"/>
  </p:sldMasterIdLst>
  <p:notesMasterIdLst>
    <p:notesMasterId r:id="rId13"/>
  </p:notesMasterIdLst>
  <p:sldIdLst>
    <p:sldId id="290" r:id="rId3"/>
    <p:sldId id="274" r:id="rId4"/>
    <p:sldId id="293" r:id="rId5"/>
    <p:sldId id="294" r:id="rId6"/>
    <p:sldId id="285" r:id="rId7"/>
    <p:sldId id="292" r:id="rId8"/>
    <p:sldId id="295" r:id="rId9"/>
    <p:sldId id="296" r:id="rId10"/>
    <p:sldId id="287" r:id="rId11"/>
    <p:sldId id="29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7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7"/>
    <p:restoredTop sz="50000" autoAdjust="0"/>
  </p:normalViewPr>
  <p:slideViewPr>
    <p:cSldViewPr snapToGrid="0" snapToObjects="1" showGuides="1">
      <p:cViewPr>
        <p:scale>
          <a:sx n="150" d="100"/>
          <a:sy n="150" d="100"/>
        </p:scale>
        <p:origin x="872" y="800"/>
      </p:cViewPr>
      <p:guideLst>
        <p:guide orient="horz" pos="1557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580A-BD8A-B946-A202-20EE7F62AF1A}" type="datetimeFigureOut">
              <a:rPr lang="en-US" smtClean="0"/>
              <a:t>8/15/18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B4980-5E45-DC43-A6D4-B496666CF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Legacy 15 year partner</a:t>
            </a:r>
          </a:p>
          <a:p>
            <a:endParaRPr lang="en-US" dirty="0" smtClean="0"/>
          </a:p>
          <a:p>
            <a:r>
              <a:rPr lang="en-US" dirty="0" smtClean="0"/>
              <a:t>Build to sell</a:t>
            </a:r>
          </a:p>
          <a:p>
            <a:endParaRPr lang="en-US" dirty="0" smtClean="0"/>
          </a:p>
          <a:p>
            <a:r>
              <a:rPr lang="en-US" dirty="0" smtClean="0"/>
              <a:t>Confident do itself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Boston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Financail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pro baseball player</a:t>
            </a:r>
          </a:p>
          <a:p>
            <a:r>
              <a:rPr lang="en-US" baseline="0" dirty="0" smtClean="0"/>
              <a:t>UMASS </a:t>
            </a:r>
            <a:r>
              <a:rPr lang="mr-IN" baseline="0" dirty="0" smtClean="0"/>
              <a:t>–</a:t>
            </a:r>
            <a:r>
              <a:rPr lang="en-US" baseline="0" dirty="0" smtClean="0"/>
              <a:t> called coach</a:t>
            </a:r>
          </a:p>
          <a:p>
            <a:r>
              <a:rPr lang="en-US" baseline="0" dirty="0" smtClean="0"/>
              <a:t>Putnam </a:t>
            </a:r>
            <a:r>
              <a:rPr lang="en-US" baseline="0" dirty="0" err="1" smtClean="0"/>
              <a:t>Alaksa</a:t>
            </a:r>
            <a:r>
              <a:rPr lang="en-US" baseline="0" dirty="0" smtClean="0"/>
              <a:t> Airlines</a:t>
            </a:r>
          </a:p>
          <a:p>
            <a:r>
              <a:rPr lang="en-US" baseline="0" dirty="0" smtClean="0"/>
              <a:t>Bobby Orr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Steve and Soup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about activity</a:t>
            </a:r>
            <a:r>
              <a:rPr lang="mr-IN" baseline="0" dirty="0" smtClean="0"/>
              <a:t>…</a:t>
            </a:r>
            <a:r>
              <a:rPr lang="en-US" baseline="0" dirty="0" smtClean="0"/>
              <a:t>..until it mainstream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NM commercial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4980-5E45-DC43-A6D4-B496666CF4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65BFB-35C7-48AB-93C3-382524029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Flip</a:t>
            </a:r>
            <a:r>
              <a:rPr lang="en-US" baseline="0" dirty="0" smtClean="0"/>
              <a:t> to page 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B4980-5E45-DC43-A6D4-B496666CF4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65BFB-35C7-48AB-93C3-382524029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292205"/>
            <a:ext cx="7315200" cy="806818"/>
          </a:xfrm>
        </p:spPr>
        <p:txBody>
          <a:bodyPr lIns="0" tIns="0" bIns="0">
            <a:noAutofit/>
          </a:bodyPr>
          <a:lstStyle>
            <a:lvl1pPr algn="ctr"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98987"/>
            <a:ext cx="7315200" cy="383944"/>
          </a:xfrm>
        </p:spPr>
        <p:txBody>
          <a:bodyPr tIns="0" rIns="0" bIns="0" anchor="b"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52476" y="4556021"/>
            <a:ext cx="1189132" cy="22343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FF">
                    <a:alpha val="50000"/>
                  </a:srgbClr>
                </a:solidFill>
              </a:defRPr>
            </a:lvl1pPr>
          </a:lstStyle>
          <a:p>
            <a:fld id="{2FE7D661-1836-44F7-8FAF-35E8F866ECD3}" type="datetime1">
              <a:rPr lang="en-US" smtClean="0"/>
              <a:pPr/>
              <a:t>8/15/18</a:t>
            </a:fld>
            <a:endParaRPr lang="en-US" dirty="0"/>
          </a:p>
        </p:txBody>
      </p:sp>
      <p:pic>
        <p:nvPicPr>
          <p:cNvPr id="4" name="Picture 3" descr="Legacy Logo 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75" y="1092273"/>
            <a:ext cx="463" cy="100"/>
          </a:xfrm>
          <a:prstGeom prst="rect">
            <a:avLst/>
          </a:prstGeom>
        </p:spPr>
      </p:pic>
      <p:pic>
        <p:nvPicPr>
          <p:cNvPr id="8" name="Picture 7" descr="Legacy Logo white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266" y="1441682"/>
            <a:ext cx="3218042" cy="93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title P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71746"/>
            <a:ext cx="7315200" cy="865573"/>
          </a:xfrm>
        </p:spPr>
        <p:txBody>
          <a:bodyPr tIns="0" bIns="0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3416909"/>
            <a:ext cx="7315200" cy="254837"/>
          </a:xfrm>
        </p:spPr>
        <p:txBody>
          <a:bodyPr lIns="0" tIns="0" rIns="0" bIns="0" anchor="b">
            <a:noAutofit/>
          </a:bodyPr>
          <a:lstStyle>
            <a:lvl1pPr marL="45245" indent="0" algn="ctr">
              <a:buNone/>
              <a:defRPr sz="1800" i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legacy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2495" y="2707565"/>
            <a:ext cx="599010" cy="5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71746"/>
            <a:ext cx="7315200" cy="865573"/>
          </a:xfrm>
        </p:spPr>
        <p:txBody>
          <a:bodyPr tIns="0" bIns="0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3416909"/>
            <a:ext cx="7315200" cy="254837"/>
          </a:xfrm>
        </p:spPr>
        <p:txBody>
          <a:bodyPr lIns="0" tIns="0" rIns="0" bIns="0" anchor="b">
            <a:noAutofit/>
          </a:bodyPr>
          <a:lstStyle>
            <a:lvl1pPr marL="45245" indent="0" algn="ctr">
              <a:buNone/>
              <a:defRPr sz="1800" i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legacy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2495" y="2707565"/>
            <a:ext cx="599010" cy="599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71746"/>
            <a:ext cx="7315200" cy="865573"/>
          </a:xfrm>
        </p:spPr>
        <p:txBody>
          <a:bodyPr tIns="0" bIns="0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3416909"/>
            <a:ext cx="7315200" cy="254837"/>
          </a:xfrm>
        </p:spPr>
        <p:txBody>
          <a:bodyPr lIns="0" tIns="0" rIns="0" bIns="0" anchor="b">
            <a:noAutofit/>
          </a:bodyPr>
          <a:lstStyle>
            <a:lvl1pPr marL="45245" indent="0" algn="ctr">
              <a:buNone/>
              <a:defRPr sz="1800" i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legacy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2495" y="2707565"/>
            <a:ext cx="599010" cy="5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4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060363"/>
            <a:ext cx="7315200" cy="333862"/>
          </a:xfrm>
        </p:spPr>
        <p:txBody>
          <a:bodyPr lIns="0" tIns="0" rIns="0" bIns="0" anchor="b">
            <a:noAutofit/>
          </a:bodyPr>
          <a:lstStyle>
            <a:lvl1pPr algn="ctr"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77688"/>
            <a:ext cx="7315200" cy="1005285"/>
          </a:xfrm>
        </p:spPr>
        <p:txBody>
          <a:bodyPr bIns="0">
            <a:noAutofit/>
          </a:bodyPr>
          <a:lstStyle>
            <a:lvl1pPr marL="0" indent="0" algn="ctr">
              <a:buNone/>
              <a:defRPr sz="190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  <a:lvl2pPr marL="45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566272" y="4556021"/>
            <a:ext cx="3761540" cy="223438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>
                    <a:alpha val="50000"/>
                  </a:srgbClr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Copyright Legacy Consultants © 2016</a:t>
            </a:r>
            <a:endParaRPr lang="en-US" dirty="0"/>
          </a:p>
        </p:txBody>
      </p:sp>
      <p:pic>
        <p:nvPicPr>
          <p:cNvPr id="5" name="Picture 4" descr="Legacy Logo whit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752" y="2326011"/>
            <a:ext cx="1685070" cy="4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5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51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800" y="2020491"/>
            <a:ext cx="6843400" cy="1102519"/>
          </a:xfrm>
        </p:spPr>
        <p:txBody>
          <a:bodyPr/>
          <a:lstStyle>
            <a:lvl1pPr algn="l">
              <a:defRPr b="1" i="0">
                <a:latin typeface="Trajan Pro"/>
                <a:cs typeface="Trajan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800" y="3123009"/>
            <a:ext cx="6157600" cy="1106091"/>
          </a:xfrm>
        </p:spPr>
        <p:txBody>
          <a:bodyPr/>
          <a:lstStyle>
            <a:lvl1pPr marL="0" indent="0" algn="l">
              <a:buNone/>
              <a:defRPr>
                <a:solidFill>
                  <a:srgbClr val="1577CD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3" descr="T:\Logos &amp; Graphics\New Logo 2013\Weatlh Coach Network tag.png"/>
          <p:cNvPicPr>
            <a:picLocks noChangeAspect="1" noChangeArrowheads="1"/>
          </p:cNvPicPr>
          <p:nvPr/>
        </p:nvPicPr>
        <p:blipFill rotWithShape="1">
          <a:blip r:embed="rId2" cstate="print"/>
          <a:srcRect t="16590" r="37405" b="10507"/>
          <a:stretch/>
        </p:blipFill>
        <p:spPr bwMode="auto">
          <a:xfrm>
            <a:off x="336295" y="337794"/>
            <a:ext cx="3588005" cy="90969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73411"/>
            <a:ext cx="1569054" cy="141119"/>
          </a:xfrm>
          <a:prstGeom prst="rect">
            <a:avLst/>
          </a:prstGeom>
          <a:solidFill>
            <a:srgbClr val="1577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800" y="73411"/>
            <a:ext cx="7529200" cy="141119"/>
          </a:xfrm>
          <a:prstGeom prst="rect">
            <a:avLst/>
          </a:prstGeom>
          <a:solidFill>
            <a:srgbClr val="0828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22043"/>
            <a:ext cx="4426274" cy="52145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9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85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ex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349" y="676299"/>
            <a:ext cx="8657358" cy="865573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9" y="1901136"/>
            <a:ext cx="8657358" cy="2541030"/>
          </a:xfrm>
        </p:spPr>
        <p:txBody>
          <a:bodyPr lIns="0" tIns="0" rIns="0" bIns="0">
            <a:noAutofit/>
          </a:bodyPr>
          <a:lstStyle>
            <a:lvl1pPr marL="45245" indent="0">
              <a:buNone/>
              <a:defRPr sz="2300" b="0" i="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36349" y="421462"/>
            <a:ext cx="8657358" cy="254837"/>
          </a:xfrm>
        </p:spPr>
        <p:txBody>
          <a:bodyPr lIns="0" tIns="0" rIns="0" bIns="0" anchor="b">
            <a:noAutofit/>
          </a:bodyPr>
          <a:lstStyle>
            <a:lvl1pPr marL="45245" indent="0" algn="l">
              <a:buNone/>
              <a:defRPr sz="1800" i="1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415192" y="4608233"/>
            <a:ext cx="5474602" cy="535267"/>
          </a:xfrm>
        </p:spPr>
        <p:txBody>
          <a:bodyPr lIns="0" tIns="0" rIns="0" bIns="0" anchor="ctr">
            <a:noAutofit/>
          </a:bodyPr>
          <a:lstStyle>
            <a:lvl1pPr marL="45245" marR="0" indent="0" algn="r" defTabSz="9048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11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© 2016 The Legacy Companies, LLC.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6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13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80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708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790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750" y="688944"/>
            <a:ext cx="4118923" cy="3715299"/>
          </a:xfrm>
        </p:spPr>
        <p:txBody>
          <a:bodyPr lIns="0" tIns="0" rIns="0" bIns="0" anchor="t">
            <a:noAutofit/>
          </a:bodyPr>
          <a:lstStyle>
            <a:lvl1pPr algn="r">
              <a:lnSpc>
                <a:spcPct val="90000"/>
              </a:lnSpc>
              <a:defRPr sz="3300" b="1" cap="none" spc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9418" y="688944"/>
            <a:ext cx="4234289" cy="371529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300">
                <a:solidFill>
                  <a:schemeClr val="bg2"/>
                </a:solidFill>
                <a:latin typeface="Times New Roman"/>
                <a:cs typeface="Times New Roman"/>
              </a:defRPr>
            </a:lvl1pPr>
            <a:lvl2pPr marL="4524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5192" y="4608233"/>
            <a:ext cx="5474602" cy="535267"/>
          </a:xfrm>
        </p:spPr>
        <p:txBody>
          <a:bodyPr lIns="0" tIns="0" rIns="0" bIns="0" anchor="ctr">
            <a:noAutofit/>
          </a:bodyPr>
          <a:lstStyle>
            <a:lvl1pPr marL="45245" indent="0" algn="r">
              <a:buNone/>
              <a:defRPr sz="11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© 2016 The Legacy Companies, LLC.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ondary General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7426" y="1632195"/>
            <a:ext cx="4223135" cy="2735757"/>
          </a:xfrm>
        </p:spPr>
        <p:txBody>
          <a:bodyPr lIns="0" tIns="0" rIns="0" bIns="0">
            <a:noAutofit/>
          </a:bodyPr>
          <a:lstStyle>
            <a:lvl1pPr marL="45245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632196"/>
            <a:ext cx="4204846" cy="2737134"/>
          </a:xfrm>
        </p:spPr>
        <p:txBody>
          <a:bodyPr lIns="0" tIns="0" rIns="0" bIns="0">
            <a:noAutofit/>
          </a:bodyPr>
          <a:lstStyle>
            <a:lvl1pPr marL="45245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7426" y="676299"/>
            <a:ext cx="8629148" cy="865573"/>
          </a:xfr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en-CA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7426" y="421462"/>
            <a:ext cx="8629148" cy="254837"/>
          </a:xfrm>
        </p:spPr>
        <p:txBody>
          <a:bodyPr lIns="0" tIns="0" rIns="0" bIns="0" anchor="b">
            <a:noAutofit/>
          </a:bodyPr>
          <a:lstStyle>
            <a:lvl1pPr marL="45245" indent="0" algn="l">
              <a:buNone/>
              <a:defRPr sz="1800" i="1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415192" y="4608233"/>
            <a:ext cx="5474602" cy="535267"/>
          </a:xfrm>
        </p:spPr>
        <p:txBody>
          <a:bodyPr lIns="0" tIns="0" rIns="0" bIns="0" anchor="ctr">
            <a:noAutofit/>
          </a:bodyPr>
          <a:lstStyle>
            <a:lvl1pPr marL="45245" indent="0" algn="r">
              <a:buNone/>
              <a:defRPr sz="11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© 2016 The Legacy Companies, LLC.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/Graph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202" y="688945"/>
            <a:ext cx="3643505" cy="3537752"/>
          </a:xfrm>
        </p:spPr>
        <p:txBody>
          <a:bodyPr tIns="0" bIns="0" anchor="t">
            <a:noAutofit/>
          </a:bodyPr>
          <a:lstStyle>
            <a:lvl1pPr marL="45245" indent="0">
              <a:buNone/>
              <a:defRPr sz="2000">
                <a:latin typeface="Times New Roman"/>
                <a:cs typeface="Times New Roman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66007" y="688944"/>
            <a:ext cx="4831036" cy="1119454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3300" b="1">
                <a:solidFill>
                  <a:schemeClr val="bg2"/>
                </a:solidFill>
                <a:latin typeface="Century Gothic"/>
                <a:cs typeface="Century Gothic"/>
              </a:defRPr>
            </a:lvl1pPr>
            <a:lvl2pPr marL="4524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1"/>
          </p:nvPr>
        </p:nvSpPr>
        <p:spPr>
          <a:xfrm>
            <a:off x="266008" y="1947504"/>
            <a:ext cx="4831036" cy="2214275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2300">
                <a:solidFill>
                  <a:schemeClr val="bg2"/>
                </a:solidFill>
                <a:latin typeface="Times New Roman"/>
                <a:cs typeface="Times New Roman"/>
              </a:defRPr>
            </a:lvl1pPr>
            <a:lvl2pPr marL="4524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415192" y="4608233"/>
            <a:ext cx="5474602" cy="535267"/>
          </a:xfrm>
        </p:spPr>
        <p:txBody>
          <a:bodyPr lIns="0" tIns="0" rIns="0" bIns="0" anchor="ctr">
            <a:noAutofit/>
          </a:bodyPr>
          <a:lstStyle>
            <a:lvl1pPr marL="45245" indent="0" algn="r">
              <a:buNone/>
              <a:defRPr sz="11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© 2016 The Legacy Companies, LLC.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3189" y="496007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endParaRPr lang="en-US" sz="1800" b="0" i="1" dirty="0" smtClean="0">
              <a:latin typeface="Times New Roman"/>
              <a:cs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5192" y="4608233"/>
            <a:ext cx="5474602" cy="535267"/>
          </a:xfrm>
        </p:spPr>
        <p:txBody>
          <a:bodyPr lIns="0" tIns="0" rIns="0" bIns="0" anchor="ctr">
            <a:noAutofit/>
          </a:bodyPr>
          <a:lstStyle>
            <a:lvl1pPr marL="45245" indent="0" algn="r">
              <a:buNone/>
              <a:defRPr sz="1100" b="1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© 2016 The Legacy Companies, LLC.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3189" y="496007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endParaRPr lang="en-US" sz="1800" b="0" i="1" dirty="0" smtClean="0">
              <a:latin typeface="Times New Roman"/>
              <a:cs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5192" y="4608233"/>
            <a:ext cx="5474602" cy="535267"/>
          </a:xfrm>
        </p:spPr>
        <p:txBody>
          <a:bodyPr lIns="0" tIns="0" rIns="0" bIns="0" anchor="ctr">
            <a:noAutofit/>
          </a:bodyPr>
          <a:lstStyle>
            <a:lvl1pPr marL="45245" indent="0" algn="r">
              <a:buNone/>
              <a:defRPr sz="1100" b="1">
                <a:solidFill>
                  <a:srgbClr val="0C62AD"/>
                </a:solidFill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© 2016 The Legacy Companies, LLC.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ull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901" y="3932107"/>
            <a:ext cx="7640200" cy="300608"/>
          </a:xfrm>
        </p:spPr>
        <p:txBody>
          <a:bodyPr anchor="t">
            <a:normAutofit/>
          </a:bodyPr>
          <a:lstStyle>
            <a:lvl1pPr algn="ctr">
              <a:defRPr sz="1400" b="1" cap="none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901" y="1110864"/>
            <a:ext cx="7640200" cy="2645040"/>
          </a:xfrm>
        </p:spPr>
        <p:txBody>
          <a:bodyPr anchor="t">
            <a:normAutofit/>
          </a:bodyPr>
          <a:lstStyle>
            <a:lvl1pPr marL="0" indent="0" algn="ctr">
              <a:buNone/>
              <a:defRPr sz="3300" i="1">
                <a:solidFill>
                  <a:srgbClr val="FFFFFF"/>
                </a:solidFill>
                <a:latin typeface="Times New Roman"/>
                <a:cs typeface="Times New Roman"/>
              </a:defRPr>
            </a:lvl1pPr>
            <a:lvl2pPr marL="4524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legacy-ic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28449" y="4402277"/>
            <a:ext cx="487102" cy="4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4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Pag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71746"/>
            <a:ext cx="7315200" cy="865573"/>
          </a:xfrm>
        </p:spPr>
        <p:txBody>
          <a:bodyPr tIns="0" bIns="0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14400" y="3416909"/>
            <a:ext cx="7315200" cy="254837"/>
          </a:xfrm>
        </p:spPr>
        <p:txBody>
          <a:bodyPr lIns="0" tIns="0" rIns="0" bIns="0" anchor="b">
            <a:noAutofit/>
          </a:bodyPr>
          <a:lstStyle>
            <a:lvl1pPr marL="45245" indent="0" algn="ctr">
              <a:buNone/>
              <a:defRPr sz="1800" i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legacy-ic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2495" y="2707565"/>
            <a:ext cx="599010" cy="5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381803"/>
            <a:ext cx="7315200" cy="642307"/>
          </a:xfrm>
          <a:prstGeom prst="rect">
            <a:avLst/>
          </a:prstGeom>
        </p:spPr>
        <p:txBody>
          <a:bodyPr vert="horz" lIns="90489" tIns="45245" rIns="90489" bIns="45245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6"/>
            <a:ext cx="7315200" cy="2654645"/>
          </a:xfrm>
          <a:prstGeom prst="rect">
            <a:avLst/>
          </a:prstGeom>
        </p:spPr>
        <p:txBody>
          <a:bodyPr vert="horz" lIns="90489" tIns="45245" rIns="90489" bIns="45245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701" r:id="rId15"/>
  </p:sldLayoutIdLst>
  <p:timing>
    <p:tnLst>
      <p:par>
        <p:cTn id="1" dur="indefinite" restart="never" nodeType="tmRoot"/>
      </p:par>
    </p:tnLst>
  </p:timing>
  <p:txStyles>
    <p:titleStyle>
      <a:lvl1pPr algn="l" defTabSz="904890" rtl="0" eaLnBrk="1" latinLnBrk="0" hangingPunct="1">
        <a:spcBef>
          <a:spcPct val="0"/>
        </a:spcBef>
        <a:buNone/>
        <a:defRPr sz="3300" b="1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6223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900" kern="1200">
          <a:solidFill>
            <a:srgbClr val="0076BB"/>
          </a:solidFill>
          <a:latin typeface="Georgia"/>
          <a:ea typeface="+mn-ea"/>
          <a:cs typeface="Georgia"/>
        </a:defRPr>
      </a:lvl1pPr>
      <a:lvl2pPr marL="497690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rgbClr val="0076BB"/>
          </a:solidFill>
          <a:latin typeface="Georgia"/>
          <a:ea typeface="+mn-ea"/>
          <a:cs typeface="Georgia"/>
        </a:defRPr>
      </a:lvl2pPr>
      <a:lvl3pPr marL="678668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rgbClr val="0076BB"/>
          </a:solidFill>
          <a:latin typeface="Georgia"/>
          <a:ea typeface="+mn-ea"/>
          <a:cs typeface="Georgia"/>
        </a:defRPr>
      </a:lvl3pPr>
      <a:lvl4pPr marL="904890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100" kern="1200">
          <a:solidFill>
            <a:srgbClr val="0076BB"/>
          </a:solidFill>
          <a:latin typeface="Georgia"/>
          <a:ea typeface="+mn-ea"/>
          <a:cs typeface="Georgia"/>
        </a:defRPr>
      </a:lvl4pPr>
      <a:lvl5pPr marL="1131113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800" kern="1200">
          <a:solidFill>
            <a:srgbClr val="0076BB"/>
          </a:solidFill>
          <a:latin typeface="Georgia"/>
          <a:ea typeface="+mn-ea"/>
          <a:cs typeface="Georgia"/>
        </a:defRPr>
      </a:lvl5pPr>
      <a:lvl6pPr marL="1357335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583558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09780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36003" indent="-180978" algn="l" defTabSz="90489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45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90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335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80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226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671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116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61" algn="l" defTabSz="904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3" descr="T:\Logos &amp; Graphics\New Logo 2013\Weatlh Coach Network tag.png"/>
          <p:cNvPicPr>
            <a:picLocks noChangeAspect="1" noChangeArrowheads="1"/>
          </p:cNvPicPr>
          <p:nvPr/>
        </p:nvPicPr>
        <p:blipFill rotWithShape="1">
          <a:blip r:embed="rId14" cstate="print"/>
          <a:srcRect t="16590" r="80242" b="10507"/>
          <a:stretch/>
        </p:blipFill>
        <p:spPr bwMode="auto">
          <a:xfrm>
            <a:off x="8445499" y="4560200"/>
            <a:ext cx="674577" cy="54887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73411"/>
            <a:ext cx="1569054" cy="141119"/>
          </a:xfrm>
          <a:prstGeom prst="rect">
            <a:avLst/>
          </a:prstGeom>
          <a:solidFill>
            <a:srgbClr val="1577C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800" y="73411"/>
            <a:ext cx="7529200" cy="141119"/>
          </a:xfrm>
          <a:prstGeom prst="rect">
            <a:avLst/>
          </a:prstGeom>
          <a:solidFill>
            <a:srgbClr val="0828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590" y="4732392"/>
            <a:ext cx="2919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Helvetica"/>
                <a:cs typeface="Helvetica"/>
              </a:rPr>
              <a:t>The</a:t>
            </a:r>
            <a:r>
              <a:rPr lang="en-US" sz="1000" baseline="0" dirty="0" smtClean="0">
                <a:solidFill>
                  <a:prstClr val="black"/>
                </a:solidFill>
                <a:latin typeface="Helvetica"/>
                <a:cs typeface="Helvetica"/>
              </a:rPr>
              <a:t> Clients</a:t>
            </a:r>
            <a:r>
              <a:rPr lang="en-US" sz="1000" dirty="0" smtClean="0">
                <a:solidFill>
                  <a:prstClr val="black"/>
                </a:solidFill>
                <a:latin typeface="Helvetica"/>
                <a:cs typeface="Helvetica"/>
              </a:rPr>
              <a:t>,</a:t>
            </a:r>
            <a:r>
              <a:rPr lang="en-US" sz="1000" baseline="0" dirty="0" smtClean="0">
                <a:solidFill>
                  <a:prstClr val="black"/>
                </a:solidFill>
                <a:latin typeface="Helvetica"/>
                <a:cs typeface="Helvetica"/>
              </a:rPr>
              <a:t> The Business &amp; The Life You Want.</a:t>
            </a:r>
          </a:p>
          <a:p>
            <a:r>
              <a:rPr lang="en-US" sz="600" dirty="0" smtClean="0">
                <a:solidFill>
                  <a:prstClr val="white">
                    <a:lumMod val="65000"/>
                  </a:prstClr>
                </a:solidFill>
                <a:latin typeface="Helvetica"/>
                <a:cs typeface="Helvetica"/>
              </a:rPr>
              <a:t>Copyright </a:t>
            </a:r>
            <a:r>
              <a:rPr lang="en-US" sz="600" dirty="0" smtClean="0">
                <a:solidFill>
                  <a:prstClr val="white">
                    <a:lumMod val="65000"/>
                  </a:prstClr>
                </a:solidFill>
                <a:latin typeface="Helvetica"/>
                <a:cs typeface="Helvetica"/>
              </a:rPr>
              <a:t>© </a:t>
            </a:r>
            <a:r>
              <a:rPr lang="en-US" sz="600" dirty="0" smtClean="0">
                <a:solidFill>
                  <a:prstClr val="white">
                    <a:lumMod val="65000"/>
                  </a:prstClr>
                </a:solidFill>
                <a:latin typeface="Helvetica"/>
                <a:cs typeface="Helvetica"/>
              </a:rPr>
              <a:t>2018 </a:t>
            </a:r>
            <a:r>
              <a:rPr lang="en-US" sz="600" dirty="0" smtClean="0">
                <a:solidFill>
                  <a:prstClr val="white">
                    <a:lumMod val="65000"/>
                  </a:prstClr>
                </a:solidFill>
                <a:latin typeface="Helvetica"/>
                <a:cs typeface="Helvetica"/>
              </a:rPr>
              <a:t>The Legacy Companies, LLC </a:t>
            </a:r>
            <a:endParaRPr lang="en-US" sz="600" dirty="0">
              <a:solidFill>
                <a:prstClr val="white">
                  <a:lumMod val="65000"/>
                </a:prst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0399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emf"/><Relationship Id="rId3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emf"/><Relationship Id="rId3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3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3588" y="3679813"/>
            <a:ext cx="3285018" cy="86755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endParaRPr lang="en-US" dirty="0" smtClean="0">
              <a:effectLst>
                <a:outerShdw blurRad="50800" dist="38100" dir="2700000" algn="tl" rotWithShape="0">
                  <a:srgbClr val="000000"/>
                </a:outerShdw>
              </a:effectLst>
              <a:latin typeface="Helvetica Neue Bold Condensed"/>
              <a:cs typeface="Helvetica Neue Bold Condens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5823"/>
            <a:ext cx="9144000" cy="806818"/>
          </a:xfrm>
        </p:spPr>
        <p:txBody>
          <a:bodyPr/>
          <a:lstStyle/>
          <a:p>
            <a:r>
              <a:rPr lang="en-US" sz="3600" dirty="0" smtClean="0">
                <a:latin typeface="Helvetica Neue"/>
                <a:cs typeface="Helvetica Neue Bold Condensed"/>
              </a:rPr>
              <a:t>THE ROLE OF THE ADVISOR (S)</a:t>
            </a:r>
            <a:endParaRPr lang="en-US" sz="3600" dirty="0">
              <a:latin typeface="Helvetica Neue"/>
              <a:cs typeface="Helvetica Neue Bold Condense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933" y="3599593"/>
            <a:ext cx="9144000" cy="806818"/>
          </a:xfrm>
          <a:prstGeom prst="rect">
            <a:avLst/>
          </a:prstGeom>
        </p:spPr>
        <p:txBody>
          <a:bodyPr vert="horz" lIns="0" tIns="0" rIns="90489" bIns="0" rtlCol="0" anchor="t">
            <a:noAutofit/>
          </a:bodyPr>
          <a:lstStyle>
            <a:lvl1pPr algn="ctr" defTabSz="90489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200" dirty="0" smtClean="0">
                <a:latin typeface="Helvetica Neue"/>
                <a:cs typeface="Helvetica Neue Bold Condensed"/>
              </a:rPr>
              <a:t>Who is sitting at the Planning Table</a:t>
            </a:r>
            <a:endParaRPr lang="en-US" sz="4200" dirty="0">
              <a:latin typeface="Helvetica Neue"/>
              <a:cs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258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30632" y="3687391"/>
            <a:ext cx="5448239" cy="800100"/>
            <a:chOff x="1830632" y="3754130"/>
            <a:chExt cx="5448239" cy="8001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830632" y="3754130"/>
              <a:ext cx="1104841" cy="800100"/>
              <a:chOff x="1894" y="2018"/>
              <a:chExt cx="974" cy="896"/>
            </a:xfrm>
            <a:solidFill>
              <a:srgbClr val="A80006"/>
            </a:solidFill>
          </p:grpSpPr>
          <p:sp>
            <p:nvSpPr>
              <p:cNvPr id="58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59" name="Text Box 9"/>
              <p:cNvSpPr txBox="1">
                <a:spLocks noChangeArrowheads="1"/>
              </p:cNvSpPr>
              <p:nvPr/>
            </p:nvSpPr>
            <p:spPr bwMode="auto">
              <a:xfrm>
                <a:off x="1894" y="2223"/>
                <a:ext cx="969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Person</a:t>
                </a:r>
                <a:endParaRPr lang="en-US" sz="1200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294311" y="3754130"/>
              <a:ext cx="1088960" cy="800100"/>
              <a:chOff x="1908" y="2018"/>
              <a:chExt cx="960" cy="896"/>
            </a:xfrm>
            <a:solidFill>
              <a:srgbClr val="A80006"/>
            </a:solidFill>
          </p:grpSpPr>
          <p:sp>
            <p:nvSpPr>
              <p:cNvPr id="110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111" name="Text Box 9"/>
              <p:cNvSpPr txBox="1">
                <a:spLocks noChangeArrowheads="1"/>
              </p:cNvSpPr>
              <p:nvPr/>
            </p:nvSpPr>
            <p:spPr bwMode="auto">
              <a:xfrm>
                <a:off x="1940" y="2206"/>
                <a:ext cx="891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 Person</a:t>
                </a: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742111" y="3754130"/>
              <a:ext cx="1088960" cy="800100"/>
              <a:chOff x="1908" y="2018"/>
              <a:chExt cx="960" cy="896"/>
            </a:xfrm>
            <a:solidFill>
              <a:srgbClr val="A80006"/>
            </a:solidFill>
          </p:grpSpPr>
          <p:sp>
            <p:nvSpPr>
              <p:cNvPr id="113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114" name="Text Box 9"/>
              <p:cNvSpPr txBox="1">
                <a:spLocks noChangeArrowheads="1"/>
              </p:cNvSpPr>
              <p:nvPr/>
            </p:nvSpPr>
            <p:spPr bwMode="auto">
              <a:xfrm>
                <a:off x="1940" y="2206"/>
                <a:ext cx="891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 Person</a:t>
                </a: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6189911" y="3754130"/>
              <a:ext cx="1088960" cy="800100"/>
              <a:chOff x="1908" y="2018"/>
              <a:chExt cx="960" cy="896"/>
            </a:xfrm>
            <a:solidFill>
              <a:srgbClr val="A80006"/>
            </a:solidFill>
          </p:grpSpPr>
          <p:sp>
            <p:nvSpPr>
              <p:cNvPr id="116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117" name="Text Box 9"/>
              <p:cNvSpPr txBox="1">
                <a:spLocks noChangeArrowheads="1"/>
              </p:cNvSpPr>
              <p:nvPr/>
            </p:nvSpPr>
            <p:spPr bwMode="auto">
              <a:xfrm>
                <a:off x="1908" y="2212"/>
                <a:ext cx="960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Person</a:t>
                </a:r>
                <a:endParaRPr lang="en-US" sz="1200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</p:grpSp>
      </p:grp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779996" y="1372221"/>
            <a:ext cx="5683306" cy="2038350"/>
          </a:xfrm>
          <a:prstGeom prst="roundRect">
            <a:avLst>
              <a:gd name="adj" fmla="val 16667"/>
            </a:avLst>
          </a:prstGeom>
          <a:blipFill rotWithShape="1">
            <a:blip r:embed="rId3"/>
            <a:tile tx="0" ty="0" sx="100000" sy="100000" flip="none" algn="tl"/>
          </a:blipFill>
          <a:ln w="50800">
            <a:solidFill>
              <a:srgbClr val="6C320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lt1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851025" y="2093864"/>
            <a:ext cx="544195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rPr>
              <a:t>THE RIGHT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rPr>
              <a:t>SIDE OF THE TABLE</a:t>
            </a:r>
            <a:r>
              <a:rPr lang="en-US" sz="28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rPr>
              <a:t>TM</a:t>
            </a:r>
            <a:endParaRPr lang="en-US" sz="2800" b="1" baseline="30000" dirty="0">
              <a:solidFill>
                <a:srgbClr val="FFFFFF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Helvetica Neue"/>
              <a:cs typeface="Helvetica Neue"/>
            </a:endParaRPr>
          </a:p>
        </p:txBody>
      </p: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2226528" y="277399"/>
            <a:ext cx="1196684" cy="810530"/>
            <a:chOff x="1908" y="2018"/>
            <a:chExt cx="960" cy="896"/>
          </a:xfr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1908" y="2018"/>
              <a:ext cx="960" cy="8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accent2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972" y="2318"/>
              <a:ext cx="823" cy="3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elvetica Neue"/>
                  <a:ea typeface="+mn-ea"/>
                  <a:cs typeface="Helvetica Neue"/>
                </a:rPr>
                <a:t>Client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3979128" y="287829"/>
            <a:ext cx="1196684" cy="810530"/>
            <a:chOff x="1908" y="2018"/>
            <a:chExt cx="960" cy="896"/>
          </a:xfr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1908" y="2018"/>
              <a:ext cx="960" cy="8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accent2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972" y="2317"/>
              <a:ext cx="823" cy="3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elvetica Neue"/>
                  <a:ea typeface="+mn-ea"/>
                  <a:cs typeface="Helvetica Neue"/>
                </a:rPr>
                <a:t>Client</a:t>
              </a:r>
            </a:p>
          </p:txBody>
        </p:sp>
      </p:grp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5655528" y="287829"/>
            <a:ext cx="1196684" cy="810530"/>
            <a:chOff x="1908" y="2018"/>
            <a:chExt cx="960" cy="896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1908" y="2018"/>
              <a:ext cx="960" cy="896"/>
            </a:xfrm>
            <a:prstGeom prst="ellipse">
              <a:avLst/>
            </a:prstGeom>
            <a:solidFill>
              <a:srgbClr val="008000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978" y="2068"/>
              <a:ext cx="82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Most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Trusted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Advisor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5695" y="962114"/>
            <a:ext cx="8790535" cy="2864551"/>
            <a:chOff x="195695" y="1167263"/>
            <a:chExt cx="8790535" cy="2864551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04426" y="3220998"/>
              <a:ext cx="1197339" cy="810816"/>
              <a:chOff x="1866" y="2568"/>
              <a:chExt cx="960" cy="896"/>
            </a:xfrm>
            <a:solidFill>
              <a:schemeClr val="bg1"/>
            </a:solidFill>
          </p:grpSpPr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1866" y="256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65" name="Text Box 9"/>
              <p:cNvSpPr txBox="1">
                <a:spLocks noChangeArrowheads="1"/>
              </p:cNvSpPr>
              <p:nvPr/>
            </p:nvSpPr>
            <p:spPr bwMode="auto">
              <a:xfrm>
                <a:off x="1888" y="2842"/>
                <a:ext cx="900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Insurance</a:t>
                </a: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7780160" y="1577370"/>
              <a:ext cx="1206070" cy="810816"/>
              <a:chOff x="1901" y="2018"/>
              <a:chExt cx="967" cy="896"/>
            </a:xfrm>
            <a:solidFill>
              <a:schemeClr val="bg1"/>
            </a:solidFill>
          </p:grpSpPr>
          <p:sp>
            <p:nvSpPr>
              <p:cNvPr id="92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63" name="Text Box 9"/>
              <p:cNvSpPr txBox="1">
                <a:spLocks noChangeArrowheads="1"/>
              </p:cNvSpPr>
              <p:nvPr/>
            </p:nvSpPr>
            <p:spPr bwMode="auto">
              <a:xfrm>
                <a:off x="1901" y="2315"/>
                <a:ext cx="960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Legal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788890" y="2595355"/>
              <a:ext cx="1197339" cy="810815"/>
              <a:chOff x="1908" y="2018"/>
              <a:chExt cx="960" cy="896"/>
            </a:xfrm>
            <a:solidFill>
              <a:schemeClr val="bg1"/>
            </a:solidFill>
          </p:grpSpPr>
          <p:sp>
            <p:nvSpPr>
              <p:cNvPr id="95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61" name="Text Box 9"/>
              <p:cNvSpPr txBox="1">
                <a:spLocks noChangeArrowheads="1"/>
              </p:cNvSpPr>
              <p:nvPr/>
            </p:nvSpPr>
            <p:spPr bwMode="auto">
              <a:xfrm>
                <a:off x="1964" y="2322"/>
                <a:ext cx="823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Tax</a:t>
                </a: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5695" y="2192298"/>
              <a:ext cx="1206070" cy="810816"/>
              <a:chOff x="1859" y="2568"/>
              <a:chExt cx="967" cy="896"/>
            </a:xfrm>
            <a:solidFill>
              <a:schemeClr val="bg1"/>
            </a:solidFill>
          </p:grpSpPr>
          <p:sp>
            <p:nvSpPr>
              <p:cNvPr id="98" name="Oval 8"/>
              <p:cNvSpPr>
                <a:spLocks noChangeArrowheads="1"/>
              </p:cNvSpPr>
              <p:nvPr/>
            </p:nvSpPr>
            <p:spPr bwMode="auto">
              <a:xfrm>
                <a:off x="1866" y="256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59" name="Text Box 9"/>
              <p:cNvSpPr txBox="1">
                <a:spLocks noChangeArrowheads="1"/>
              </p:cNvSpPr>
              <p:nvPr/>
            </p:nvSpPr>
            <p:spPr bwMode="auto">
              <a:xfrm>
                <a:off x="1859" y="2851"/>
                <a:ext cx="960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Investments</a:t>
                </a:r>
              </a:p>
            </p:txBody>
          </p:sp>
        </p:grp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231865" y="1167263"/>
              <a:ext cx="1197339" cy="81081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solidFill>
                  <a:schemeClr val="bg1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259304" y="1415213"/>
              <a:ext cx="1122505" cy="2769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0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lanning_Horizon_Chart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39692"/>
            <a:ext cx="8231119" cy="1264116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7038" y="1500188"/>
            <a:ext cx="5749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1F497D"/>
                </a:solidFill>
                <a:latin typeface="Helvetica" panose="020B0604020202020204" pitchFamily="34" charset="0"/>
              </a:rPr>
              <a:t>What matters &amp; Why it’s important</a:t>
            </a:r>
            <a:endParaRPr lang="en-US" sz="2000" b="1" dirty="0">
              <a:solidFill>
                <a:srgbClr val="1F497D"/>
              </a:solidFill>
              <a:latin typeface="Helvetica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3588" y="3370292"/>
            <a:ext cx="508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1F497D"/>
                </a:solidFill>
                <a:latin typeface="Helvetica" panose="020B0604020202020204" pitchFamily="34" charset="0"/>
              </a:rPr>
              <a:t>How, Who &amp; </a:t>
            </a:r>
            <a:r>
              <a:rPr lang="en-US" sz="2000" b="1" dirty="0" smtClean="0">
                <a:solidFill>
                  <a:srgbClr val="1F497D"/>
                </a:solidFill>
                <a:latin typeface="Helvetica" panose="020B0604020202020204" pitchFamily="34" charset="0"/>
              </a:rPr>
              <a:t>When to solve it</a:t>
            </a:r>
            <a:endParaRPr lang="en-US" sz="2000" b="1" dirty="0">
              <a:solidFill>
                <a:srgbClr val="1F497D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203 Planning Horizon Lin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136780"/>
            <a:ext cx="5846064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51" y="5073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VISION, VALUES</a:t>
            </a:r>
            <a:r>
              <a:rPr lang="en-US" sz="16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GOALS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2" y="750927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matters and WHY it’s important.</a:t>
            </a:r>
            <a:endParaRPr lang="en-US" sz="1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369802"/>
            <a:ext cx="91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STRATEGIES, TACTICS &amp; TOOLS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5504" y="1779659"/>
            <a:ext cx="1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29145" y="2638496"/>
            <a:ext cx="3819345" cy="1611512"/>
            <a:chOff x="4521107" y="2638496"/>
            <a:chExt cx="3819345" cy="1611512"/>
          </a:xfrm>
        </p:grpSpPr>
        <p:pic>
          <p:nvPicPr>
            <p:cNvPr id="41" name="Picture 40" descr="131203 Planning Horizon Creative Solutions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107" y="2830783"/>
              <a:ext cx="1769355" cy="141922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741638" y="2638496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2</a:t>
              </a:r>
              <a:endParaRPr lang="en-US" sz="66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96046" y="2995543"/>
              <a:ext cx="9676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Think About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The Solution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9253" y="3411784"/>
              <a:ext cx="19811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DECISIONS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Creative Solutions Leading to Decisions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5368" y="2653003"/>
            <a:ext cx="3552849" cy="1594619"/>
            <a:chOff x="1067330" y="2653003"/>
            <a:chExt cx="3552849" cy="1594619"/>
          </a:xfrm>
        </p:grpSpPr>
        <p:pic>
          <p:nvPicPr>
            <p:cNvPr id="46" name="Picture 45" descr="131203 Planning Horizon Strategy Deployment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2128" y="2828397"/>
              <a:ext cx="1808051" cy="141922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3723412" y="2653003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423142" y="2978327"/>
              <a:ext cx="972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Implement</a:t>
              </a:r>
            </a:p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The Solution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67330" y="3403967"/>
              <a:ext cx="19335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RESULTS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Strategy Deployment Leading to Results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82073" y="1011018"/>
            <a:ext cx="3572472" cy="1614778"/>
            <a:chOff x="974035" y="1011018"/>
            <a:chExt cx="3572472" cy="1614778"/>
          </a:xfrm>
        </p:grpSpPr>
        <p:pic>
          <p:nvPicPr>
            <p:cNvPr id="51" name="Picture 50" descr="131203 Planning Horizon Results Management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3" b="17302"/>
            <a:stretch/>
          </p:blipFill>
          <p:spPr>
            <a:xfrm>
              <a:off x="2817617" y="1011018"/>
              <a:ext cx="1728890" cy="161477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715524" y="1433748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96792" y="1804479"/>
              <a:ext cx="898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Sustain</a:t>
              </a:r>
            </a:p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The Results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4035" y="1335208"/>
              <a:ext cx="20213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CONFIDENCE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Results Management Leading to Confidence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69704" y="1153722"/>
            <a:ext cx="0" cy="2776043"/>
            <a:chOff x="4569704" y="1098412"/>
            <a:chExt cx="0" cy="27760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9704" y="1098412"/>
              <a:ext cx="0" cy="11677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69704" y="2820101"/>
              <a:ext cx="0" cy="1054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567648" y="1043457"/>
            <a:ext cx="3472285" cy="1524000"/>
            <a:chOff x="4559610" y="1043457"/>
            <a:chExt cx="3472285" cy="1524000"/>
          </a:xfrm>
        </p:grpSpPr>
        <p:pic>
          <p:nvPicPr>
            <p:cNvPr id="56" name="Picture 55" descr="131203 Planning Horizon Discovery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610" y="1043457"/>
              <a:ext cx="1764192" cy="15240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707791" y="1391180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1</a:t>
              </a:r>
              <a:endParaRPr lang="en-US" sz="6600" b="1" dirty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6920" y="1335208"/>
              <a:ext cx="17049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CLARITY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Discovery Leading to Clarity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" name="TextBox 17"/>
            <p:cNvSpPr txBox="1"/>
            <p:nvPr/>
          </p:nvSpPr>
          <p:spPr>
            <a:xfrm>
              <a:off x="4655439" y="1799367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Identify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Vision &amp; Goals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47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203 Planning Horizon 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136780"/>
            <a:ext cx="5846064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51" y="5073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VISION, VALUES</a:t>
            </a:r>
            <a:r>
              <a:rPr lang="en-US" sz="16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GOALS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2" y="750927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matters and WHY it’s important.</a:t>
            </a:r>
            <a:endParaRPr lang="en-US" sz="1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369802"/>
            <a:ext cx="91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STRATEGIES, TACTICS &amp; TOOLS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5504" y="1779659"/>
            <a:ext cx="1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82073" y="1011018"/>
            <a:ext cx="3572472" cy="1614778"/>
            <a:chOff x="974035" y="1011018"/>
            <a:chExt cx="3572472" cy="1614778"/>
          </a:xfrm>
        </p:grpSpPr>
        <p:pic>
          <p:nvPicPr>
            <p:cNvPr id="51" name="Picture 50" descr="131203 Planning Horizon Results Managemen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3" b="17302"/>
            <a:stretch/>
          </p:blipFill>
          <p:spPr>
            <a:xfrm>
              <a:off x="2817617" y="1011018"/>
              <a:ext cx="1728890" cy="161477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715524" y="1433748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96792" y="1804479"/>
              <a:ext cx="898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Sustain</a:t>
              </a:r>
            </a:p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The Results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4035" y="1335208"/>
              <a:ext cx="20213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CONFIDENCE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Results Management Leading to Confidence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69704" y="1153722"/>
            <a:ext cx="0" cy="2776043"/>
            <a:chOff x="4569704" y="1098412"/>
            <a:chExt cx="0" cy="27760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9704" y="1098412"/>
              <a:ext cx="0" cy="11677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69704" y="2820101"/>
              <a:ext cx="0" cy="1054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44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30632" y="3687391"/>
            <a:ext cx="5448239" cy="800100"/>
            <a:chOff x="1830632" y="3754130"/>
            <a:chExt cx="5448239" cy="8001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830632" y="3754130"/>
              <a:ext cx="1104841" cy="800100"/>
              <a:chOff x="1894" y="2018"/>
              <a:chExt cx="974" cy="896"/>
            </a:xfrm>
            <a:solidFill>
              <a:srgbClr val="A80006"/>
            </a:solidFill>
          </p:grpSpPr>
          <p:sp>
            <p:nvSpPr>
              <p:cNvPr id="58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59" name="Text Box 9"/>
              <p:cNvSpPr txBox="1">
                <a:spLocks noChangeArrowheads="1"/>
              </p:cNvSpPr>
              <p:nvPr/>
            </p:nvSpPr>
            <p:spPr bwMode="auto">
              <a:xfrm>
                <a:off x="1894" y="2223"/>
                <a:ext cx="969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Person</a:t>
                </a:r>
                <a:endParaRPr lang="en-US" sz="1200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294311" y="3754130"/>
              <a:ext cx="1088960" cy="800100"/>
              <a:chOff x="1908" y="2018"/>
              <a:chExt cx="960" cy="896"/>
            </a:xfrm>
            <a:solidFill>
              <a:srgbClr val="A80006"/>
            </a:solidFill>
          </p:grpSpPr>
          <p:sp>
            <p:nvSpPr>
              <p:cNvPr id="110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111" name="Text Box 9"/>
              <p:cNvSpPr txBox="1">
                <a:spLocks noChangeArrowheads="1"/>
              </p:cNvSpPr>
              <p:nvPr/>
            </p:nvSpPr>
            <p:spPr bwMode="auto">
              <a:xfrm>
                <a:off x="1940" y="2206"/>
                <a:ext cx="891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 Person</a:t>
                </a: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742111" y="3754130"/>
              <a:ext cx="1088960" cy="800100"/>
              <a:chOff x="1908" y="2018"/>
              <a:chExt cx="960" cy="896"/>
            </a:xfrm>
            <a:solidFill>
              <a:srgbClr val="A80006"/>
            </a:solidFill>
          </p:grpSpPr>
          <p:sp>
            <p:nvSpPr>
              <p:cNvPr id="113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114" name="Text Box 9"/>
              <p:cNvSpPr txBox="1">
                <a:spLocks noChangeArrowheads="1"/>
              </p:cNvSpPr>
              <p:nvPr/>
            </p:nvSpPr>
            <p:spPr bwMode="auto">
              <a:xfrm>
                <a:off x="1940" y="2206"/>
                <a:ext cx="891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 Person</a:t>
                </a: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6189911" y="3754130"/>
              <a:ext cx="1088960" cy="800100"/>
              <a:chOff x="1908" y="2018"/>
              <a:chExt cx="960" cy="896"/>
            </a:xfrm>
            <a:solidFill>
              <a:srgbClr val="A80006"/>
            </a:solidFill>
          </p:grpSpPr>
          <p:sp>
            <p:nvSpPr>
              <p:cNvPr id="116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117" name="Text Box 9"/>
              <p:cNvSpPr txBox="1">
                <a:spLocks noChangeArrowheads="1"/>
              </p:cNvSpPr>
              <p:nvPr/>
            </p:nvSpPr>
            <p:spPr bwMode="auto">
              <a:xfrm>
                <a:off x="1908" y="2212"/>
                <a:ext cx="960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Sales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rgbClr val="FFFFFF"/>
                    </a:solidFill>
                    <a:latin typeface="Helvetica Neue"/>
                    <a:cs typeface="Helvetica Neue"/>
                  </a:rPr>
                  <a:t>Person</a:t>
                </a:r>
                <a:endParaRPr lang="en-US" sz="1200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</p:grpSp>
      </p:grp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779996" y="1372221"/>
            <a:ext cx="5683306" cy="2038350"/>
          </a:xfrm>
          <a:prstGeom prst="roundRect">
            <a:avLst>
              <a:gd name="adj" fmla="val 16667"/>
            </a:avLst>
          </a:prstGeom>
          <a:blipFill rotWithShape="1">
            <a:blip r:embed="rId3"/>
            <a:tile tx="0" ty="0" sx="100000" sy="100000" flip="none" algn="tl"/>
          </a:blipFill>
          <a:ln w="50800">
            <a:solidFill>
              <a:srgbClr val="6C3204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>
              <a:solidFill>
                <a:schemeClr val="lt1"/>
              </a:solidFill>
              <a:latin typeface="Helvetica Neue"/>
              <a:ea typeface="+mn-ea"/>
              <a:cs typeface="Helvetica Neue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851025" y="2093864"/>
            <a:ext cx="544195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rPr>
              <a:t>THE RIGHT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rPr>
              <a:t>SIDE OF THE TABLE</a:t>
            </a:r>
            <a:r>
              <a:rPr lang="en-US" sz="28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Helvetica Neue"/>
                <a:cs typeface="Helvetica Neue"/>
              </a:rPr>
              <a:t>TM</a:t>
            </a:r>
            <a:endParaRPr lang="en-US" sz="2800" b="1" baseline="30000" dirty="0">
              <a:solidFill>
                <a:srgbClr val="FFFFFF"/>
              </a:solidFill>
              <a:effectLst>
                <a:outerShdw blurRad="38100" dist="38100" dir="2700000" algn="tl">
                  <a:schemeClr val="bg1">
                    <a:lumMod val="50000"/>
                  </a:schemeClr>
                </a:outerShdw>
              </a:effectLst>
              <a:latin typeface="Helvetica Neue"/>
              <a:cs typeface="Helvetica Neue"/>
            </a:endParaRPr>
          </a:p>
        </p:txBody>
      </p: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2226528" y="277399"/>
            <a:ext cx="1196684" cy="810530"/>
            <a:chOff x="1908" y="2018"/>
            <a:chExt cx="960" cy="896"/>
          </a:xfr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1908" y="2018"/>
              <a:ext cx="960" cy="8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accent2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972" y="2318"/>
              <a:ext cx="823" cy="3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elvetica Neue"/>
                  <a:ea typeface="+mn-ea"/>
                  <a:cs typeface="Helvetica Neue"/>
                </a:rPr>
                <a:t>Client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3979128" y="287829"/>
            <a:ext cx="1196684" cy="810530"/>
            <a:chOff x="1908" y="2018"/>
            <a:chExt cx="960" cy="896"/>
          </a:xfr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1908" y="2018"/>
              <a:ext cx="960" cy="896"/>
            </a:xfrm>
            <a:prstGeom prst="ellipse">
              <a:avLst/>
            </a:prstGeom>
            <a:grp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solidFill>
                  <a:schemeClr val="accent2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972" y="2317"/>
              <a:ext cx="823" cy="3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latin typeface="Helvetica Neue"/>
                  <a:ea typeface="+mn-ea"/>
                  <a:cs typeface="Helvetica Neue"/>
                </a:rPr>
                <a:t>Client</a:t>
              </a:r>
            </a:p>
          </p:txBody>
        </p:sp>
      </p:grpSp>
      <p:grpSp>
        <p:nvGrpSpPr>
          <p:cNvPr id="45" name="Group 7"/>
          <p:cNvGrpSpPr>
            <a:grpSpLocks/>
          </p:cNvGrpSpPr>
          <p:nvPr/>
        </p:nvGrpSpPr>
        <p:grpSpPr bwMode="auto">
          <a:xfrm>
            <a:off x="5655528" y="287829"/>
            <a:ext cx="1196684" cy="810530"/>
            <a:chOff x="1908" y="2018"/>
            <a:chExt cx="960" cy="896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1908" y="2018"/>
              <a:ext cx="960" cy="896"/>
            </a:xfrm>
            <a:prstGeom prst="ellipse">
              <a:avLst/>
            </a:prstGeom>
            <a:solidFill>
              <a:srgbClr val="008000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978" y="2068"/>
              <a:ext cx="82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Most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Trusted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Advisor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5695" y="962114"/>
            <a:ext cx="8790535" cy="2864551"/>
            <a:chOff x="195695" y="1167263"/>
            <a:chExt cx="8790535" cy="2864551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04426" y="3220998"/>
              <a:ext cx="1197339" cy="810816"/>
              <a:chOff x="1866" y="2568"/>
              <a:chExt cx="960" cy="896"/>
            </a:xfrm>
            <a:solidFill>
              <a:schemeClr val="bg1"/>
            </a:solidFill>
          </p:grpSpPr>
          <p:sp>
            <p:nvSpPr>
              <p:cNvPr id="37" name="Oval 8"/>
              <p:cNvSpPr>
                <a:spLocks noChangeArrowheads="1"/>
              </p:cNvSpPr>
              <p:nvPr/>
            </p:nvSpPr>
            <p:spPr bwMode="auto">
              <a:xfrm>
                <a:off x="1866" y="256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65" name="Text Box 9"/>
              <p:cNvSpPr txBox="1">
                <a:spLocks noChangeArrowheads="1"/>
              </p:cNvSpPr>
              <p:nvPr/>
            </p:nvSpPr>
            <p:spPr bwMode="auto">
              <a:xfrm>
                <a:off x="1888" y="2842"/>
                <a:ext cx="900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Insurance</a:t>
                </a: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7780160" y="1577370"/>
              <a:ext cx="1206070" cy="810816"/>
              <a:chOff x="1901" y="2018"/>
              <a:chExt cx="967" cy="896"/>
            </a:xfrm>
            <a:solidFill>
              <a:schemeClr val="bg1"/>
            </a:solidFill>
          </p:grpSpPr>
          <p:sp>
            <p:nvSpPr>
              <p:cNvPr id="92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63" name="Text Box 9"/>
              <p:cNvSpPr txBox="1">
                <a:spLocks noChangeArrowheads="1"/>
              </p:cNvSpPr>
              <p:nvPr/>
            </p:nvSpPr>
            <p:spPr bwMode="auto">
              <a:xfrm>
                <a:off x="1901" y="2315"/>
                <a:ext cx="960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Legal</a:t>
                </a: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788890" y="2595355"/>
              <a:ext cx="1197339" cy="810815"/>
              <a:chOff x="1908" y="2018"/>
              <a:chExt cx="960" cy="896"/>
            </a:xfrm>
            <a:solidFill>
              <a:schemeClr val="bg1"/>
            </a:solidFill>
          </p:grpSpPr>
          <p:sp>
            <p:nvSpPr>
              <p:cNvPr id="95" name="Oval 8"/>
              <p:cNvSpPr>
                <a:spLocks noChangeArrowheads="1"/>
              </p:cNvSpPr>
              <p:nvPr/>
            </p:nvSpPr>
            <p:spPr bwMode="auto">
              <a:xfrm>
                <a:off x="1908" y="201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61" name="Text Box 9"/>
              <p:cNvSpPr txBox="1">
                <a:spLocks noChangeArrowheads="1"/>
              </p:cNvSpPr>
              <p:nvPr/>
            </p:nvSpPr>
            <p:spPr bwMode="auto">
              <a:xfrm>
                <a:off x="1964" y="2322"/>
                <a:ext cx="823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Tax</a:t>
                </a:r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95695" y="2192298"/>
              <a:ext cx="1206070" cy="810816"/>
              <a:chOff x="1859" y="2568"/>
              <a:chExt cx="967" cy="896"/>
            </a:xfrm>
            <a:solidFill>
              <a:schemeClr val="bg1"/>
            </a:solidFill>
          </p:grpSpPr>
          <p:sp>
            <p:nvSpPr>
              <p:cNvPr id="98" name="Oval 8"/>
              <p:cNvSpPr>
                <a:spLocks noChangeArrowheads="1"/>
              </p:cNvSpPr>
              <p:nvPr/>
            </p:nvSpPr>
            <p:spPr bwMode="auto">
              <a:xfrm>
                <a:off x="1866" y="2568"/>
                <a:ext cx="960" cy="896"/>
              </a:xfrm>
              <a:prstGeom prst="ellipse">
                <a:avLst/>
              </a:prstGeom>
              <a:grpFill/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endParaRPr>
              </a:p>
            </p:txBody>
          </p:sp>
          <p:sp>
            <p:nvSpPr>
              <p:cNvPr id="6159" name="Text Box 9"/>
              <p:cNvSpPr txBox="1">
                <a:spLocks noChangeArrowheads="1"/>
              </p:cNvSpPr>
              <p:nvPr/>
            </p:nvSpPr>
            <p:spPr bwMode="auto">
              <a:xfrm>
                <a:off x="1859" y="2851"/>
                <a:ext cx="960" cy="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1200" b="1" dirty="0" smtClean="0">
                    <a:solidFill>
                      <a:srgbClr val="FFFFFF"/>
                    </a:solidFill>
                    <a:latin typeface="Helvetica Neue"/>
                    <a:ea typeface="+mn-ea"/>
                    <a:cs typeface="Helvetica Neue"/>
                  </a:rPr>
                  <a:t>Investments</a:t>
                </a:r>
              </a:p>
            </p:txBody>
          </p:sp>
        </p:grpSp>
        <p:sp>
          <p:nvSpPr>
            <p:cNvPr id="48" name="Oval 8"/>
            <p:cNvSpPr>
              <a:spLocks noChangeArrowheads="1"/>
            </p:cNvSpPr>
            <p:nvPr/>
          </p:nvSpPr>
          <p:spPr bwMode="auto">
            <a:xfrm>
              <a:off x="231865" y="1167263"/>
              <a:ext cx="1197339" cy="810816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solidFill>
                  <a:schemeClr val="bg1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259304" y="1415213"/>
              <a:ext cx="1122505" cy="2769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latin typeface="Helvetica Neue"/>
                  <a:ea typeface="+mn-ea"/>
                  <a:cs typeface="Helvetica Neue"/>
                </a:rPr>
                <a:t>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11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7973" y="418703"/>
            <a:ext cx="396647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Helvetica"/>
                <a:cs typeface="Helvetica"/>
              </a:rPr>
              <a:t>“When faced with a financial challenge, who do you contact?”  (possible MTA)</a:t>
            </a:r>
          </a:p>
          <a:p>
            <a:endParaRPr lang="en-US" sz="2400" dirty="0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u="sng" dirty="0" smtClean="0">
                <a:solidFill>
                  <a:prstClr val="black"/>
                </a:solidFill>
                <a:latin typeface="Helvetica"/>
                <a:cs typeface="Helvetica"/>
              </a:rPr>
              <a:t>Document Responsibility</a:t>
            </a:r>
          </a:p>
          <a:p>
            <a:pPr marL="342900" indent="-342900">
              <a:buFont typeface="Arial"/>
              <a:buChar char="•"/>
            </a:pPr>
            <a:endParaRPr lang="en-US" sz="2400" b="1" i="1" u="sng" smtClean="0">
              <a:solidFill>
                <a:prstClr val="black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u="sng" smtClean="0">
                <a:solidFill>
                  <a:prstClr val="black"/>
                </a:solidFill>
                <a:latin typeface="Helvetica"/>
                <a:cs typeface="Helvetica"/>
              </a:rPr>
              <a:t>Identify </a:t>
            </a:r>
            <a:r>
              <a:rPr lang="en-US" sz="2400" b="1" i="1" u="sng" dirty="0" smtClean="0">
                <a:solidFill>
                  <a:prstClr val="black"/>
                </a:solidFill>
                <a:latin typeface="Helvetica"/>
                <a:cs typeface="Helvetica"/>
              </a:rPr>
              <a:t>the referral source and connect the relationships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7" y="339255"/>
            <a:ext cx="4331909" cy="41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203 Planning Horizon 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136780"/>
            <a:ext cx="5846064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51" y="5073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VISION, VALUES</a:t>
            </a:r>
            <a:r>
              <a:rPr lang="en-US" sz="16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GOALS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2" y="750927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matters and WHY it’s important.</a:t>
            </a:r>
            <a:endParaRPr lang="en-US" sz="1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369802"/>
            <a:ext cx="91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STRATEGIES, TACTICS &amp; TOOLS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5504" y="1779659"/>
            <a:ext cx="1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82073" y="1011018"/>
            <a:ext cx="3572472" cy="1614778"/>
            <a:chOff x="974035" y="1011018"/>
            <a:chExt cx="3572472" cy="1614778"/>
          </a:xfrm>
        </p:grpSpPr>
        <p:pic>
          <p:nvPicPr>
            <p:cNvPr id="51" name="Picture 50" descr="131203 Planning Horizon Results Managemen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3" b="17302"/>
            <a:stretch/>
          </p:blipFill>
          <p:spPr>
            <a:xfrm>
              <a:off x="2817617" y="1011018"/>
              <a:ext cx="1728890" cy="161477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715524" y="1433748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96792" y="1804479"/>
              <a:ext cx="898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Sustain</a:t>
              </a:r>
            </a:p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The Results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4035" y="1335208"/>
              <a:ext cx="20213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CONFIDENCE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Results Management Leading to Confidence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69704" y="1153722"/>
            <a:ext cx="0" cy="2776043"/>
            <a:chOff x="4569704" y="1098412"/>
            <a:chExt cx="0" cy="27760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9704" y="1098412"/>
              <a:ext cx="0" cy="11677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69704" y="2820101"/>
              <a:ext cx="0" cy="1054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274733" y="143374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What are the results that are providing you confidence?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9400" y="3056467"/>
            <a:ext cx="27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Who is helping you accomplish your goals?</a:t>
            </a:r>
          </a:p>
        </p:txBody>
      </p:sp>
    </p:spTree>
    <p:extLst>
      <p:ext uri="{BB962C8B-B14F-4D97-AF65-F5344CB8AC3E}">
        <p14:creationId xmlns:p14="http://schemas.microsoft.com/office/powerpoint/2010/main" val="31611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203 Planning Horizon Li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136780"/>
            <a:ext cx="5846064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51" y="50731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VISION, VALUES</a:t>
            </a:r>
            <a:r>
              <a:rPr lang="en-US" sz="16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GOALS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52" y="750927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matters and WHY it’s important.</a:t>
            </a:r>
            <a:endParaRPr lang="en-US" sz="1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369802"/>
            <a:ext cx="91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STRATEGIES, TACTICS &amp; TOOLS</a:t>
            </a:r>
            <a:endParaRPr lang="en-US" sz="1600" b="1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5504" y="1779659"/>
            <a:ext cx="154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82073" y="1011018"/>
            <a:ext cx="3572472" cy="1614778"/>
            <a:chOff x="974035" y="1011018"/>
            <a:chExt cx="3572472" cy="1614778"/>
          </a:xfrm>
        </p:grpSpPr>
        <p:pic>
          <p:nvPicPr>
            <p:cNvPr id="51" name="Picture 50" descr="131203 Planning Horizon Results Management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03" b="17302"/>
            <a:stretch/>
          </p:blipFill>
          <p:spPr>
            <a:xfrm>
              <a:off x="2817617" y="1011018"/>
              <a:ext cx="1728890" cy="1614778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715524" y="1433748"/>
              <a:ext cx="6553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85000"/>
                    </a:schemeClr>
                  </a:solidFill>
                  <a:latin typeface="Helvetica"/>
                  <a:cs typeface="Helvetica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96792" y="1804479"/>
              <a:ext cx="8985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Sustain</a:t>
              </a:r>
            </a:p>
            <a:p>
              <a:pPr algn="r"/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The Results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4035" y="1335208"/>
              <a:ext cx="20213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CONFIDENCE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Results Management Leading to Confidence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569704" y="1153722"/>
            <a:ext cx="0" cy="2776043"/>
            <a:chOff x="4569704" y="1098412"/>
            <a:chExt cx="0" cy="27760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69704" y="1098412"/>
              <a:ext cx="0" cy="11677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69704" y="2820101"/>
              <a:ext cx="0" cy="105435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274733" y="143374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Do have a sense of your Financial Independence?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9400" y="3056467"/>
            <a:ext cx="278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Who helped you determine that your were? When and do you know your number?</a:t>
            </a:r>
          </a:p>
        </p:txBody>
      </p:sp>
    </p:spTree>
    <p:extLst>
      <p:ext uri="{BB962C8B-B14F-4D97-AF65-F5344CB8AC3E}">
        <p14:creationId xmlns:p14="http://schemas.microsoft.com/office/powerpoint/2010/main" val="41763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smtClean="0"/>
              <a:t>2018 </a:t>
            </a:r>
            <a:r>
              <a:rPr lang="de-DE" dirty="0"/>
              <a:t>The Legacy Companies, LLC.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13627"/>
              </p:ext>
            </p:extLst>
          </p:nvPr>
        </p:nvGraphicFramePr>
        <p:xfrm>
          <a:off x="984189" y="595924"/>
          <a:ext cx="6827104" cy="355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041"/>
                <a:gridCol w="1641232"/>
                <a:gridCol w="2002692"/>
                <a:gridCol w="1891139"/>
              </a:tblGrid>
              <a:tr h="1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Advisor Style</a:t>
                      </a:r>
                      <a:endParaRPr lang="en-CA" sz="12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E7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Sales Style</a:t>
                      </a:r>
                      <a:endParaRPr lang="en-CA" sz="12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E7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Advice Style</a:t>
                      </a:r>
                      <a:endParaRPr lang="en-CA" sz="12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E7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Discernment Style</a:t>
                      </a:r>
                      <a:endParaRPr lang="en-CA" sz="12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E70CD"/>
                    </a:solidFill>
                  </a:tcPr>
                </a:tc>
              </a:tr>
              <a:tr h="278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On Investments</a:t>
                      </a:r>
                      <a:endParaRPr lang="en-CA" sz="1200" b="1" kern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Sells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you a great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Informs about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attributes of particular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investments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Listens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 focuses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n-CA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desires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and needs before recommending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7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On The Process</a:t>
                      </a:r>
                      <a:endParaRPr lang="en-CA" sz="1200" b="1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TACTICAL</a:t>
                      </a:r>
                      <a:r>
                        <a:rPr lang="en-CA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Buy and Sell recommendations 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COMPREHENSIVE</a:t>
                      </a:r>
                      <a:r>
                        <a:rPr lang="en-CA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planning, investment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STRATEGIC</a:t>
                      </a:r>
                      <a:r>
                        <a:rPr lang="en-CA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priorities and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Executes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the best fit solution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On Financial Planning</a:t>
                      </a:r>
                      <a:endParaRPr lang="en-CA" sz="1200" b="1" kern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specific Proposition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Planning Process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System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Create Opportunities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On Focus</a:t>
                      </a:r>
                      <a:endParaRPr lang="en-CA" sz="1200" b="1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Short Term Focus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 Annual Focus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 Lifetime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</a:tr>
              <a:tr h="1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On Style</a:t>
                      </a:r>
                      <a:endParaRPr lang="en-CA" sz="1200" b="1" kern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FEAR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OPTIONS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VISION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2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Insights</a:t>
                      </a:r>
                      <a:endParaRPr lang="en-CA" sz="1200" b="1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Limited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insights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Shares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insights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Helps gain insights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</a:tr>
              <a:tr h="252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Overall relationship</a:t>
                      </a:r>
                      <a:endParaRPr lang="en-CA" sz="1200" b="1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One Dimensional</a:t>
                      </a:r>
                      <a:r>
                        <a:rPr lang="en-CA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oriented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Two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Dimensional </a:t>
                      </a:r>
                      <a:r>
                        <a:rPr lang="en-CA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CA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 process oriented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Multidimensional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and Intimate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ゴシック"/>
                          <a:cs typeface="Times New Roman"/>
                        </a:rPr>
                        <a:t>Communication</a:t>
                      </a:r>
                      <a:endParaRPr lang="en-CA" sz="1200" b="1" kern="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ゴシック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 Solicit sales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Consultation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Promote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Reflection &amp; Results</a:t>
                      </a:r>
                      <a:endParaRPr lang="en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3D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0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acy 2016 16-9">
  <a:themeElements>
    <a:clrScheme name="Legacy Palette">
      <a:dk1>
        <a:srgbClr val="19457D"/>
      </a:dk1>
      <a:lt1>
        <a:sysClr val="window" lastClr="FFFFFF"/>
      </a:lt1>
      <a:dk2>
        <a:srgbClr val="0076BB"/>
      </a:dk2>
      <a:lt2>
        <a:srgbClr val="FFFFFF"/>
      </a:lt2>
      <a:accent1>
        <a:srgbClr val="947956"/>
      </a:accent1>
      <a:accent2>
        <a:srgbClr val="D76353"/>
      </a:accent2>
      <a:accent3>
        <a:srgbClr val="E9B059"/>
      </a:accent3>
      <a:accent4>
        <a:srgbClr val="A8A74D"/>
      </a:accent4>
      <a:accent5>
        <a:srgbClr val="7D699B"/>
      </a:accent5>
      <a:accent6>
        <a:srgbClr val="A5742F"/>
      </a:accent6>
      <a:hlink>
        <a:srgbClr val="0076BB"/>
      </a:hlink>
      <a:folHlink>
        <a:srgbClr val="19457D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/>
      <a:bodyPr vert="horz" lIns="0" tIns="0" rIns="0" bIns="0" rtlCol="0" anchor="b">
        <a:noAutofit/>
      </a:bodyPr>
      <a:lstStyle>
        <a:defPPr>
          <a:defRPr sz="1800" b="0" i="1" dirty="0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egacy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Legacy 2016 16-9.thmx</Template>
  <TotalTime>5709</TotalTime>
  <Words>390</Words>
  <Application>Microsoft Macintosh PowerPoint</Application>
  <PresentationFormat>On-screen Show (16:9)</PresentationFormat>
  <Paragraphs>157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Arial</vt:lpstr>
      <vt:lpstr>Calibri</vt:lpstr>
      <vt:lpstr>Century Gothic</vt:lpstr>
      <vt:lpstr>Georgia</vt:lpstr>
      <vt:lpstr>Helvetica</vt:lpstr>
      <vt:lpstr>Helvetica Neue</vt:lpstr>
      <vt:lpstr>Helvetica Neue Bold Condensed</vt:lpstr>
      <vt:lpstr>Mangal</vt:lpstr>
      <vt:lpstr>MS PGothic</vt:lpstr>
      <vt:lpstr>ＭＳ Ｐゴシック</vt:lpstr>
      <vt:lpstr>ＭＳ ゴシック</vt:lpstr>
      <vt:lpstr>Palatino Linotype</vt:lpstr>
      <vt:lpstr>Times New Roman</vt:lpstr>
      <vt:lpstr>Trajan Pro</vt:lpstr>
      <vt:lpstr>Wingdings</vt:lpstr>
      <vt:lpstr>Legacy 2016 16-9</vt:lpstr>
      <vt:lpstr>Legacy 16-9</vt:lpstr>
      <vt:lpstr>THE ROLE OF THE ADVISOR (S)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Legacy Companies, LLC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Advisor</dc:title>
  <dc:subject>Forum Academy</dc:subject>
  <dc:creator>Chris Venn</dc:creator>
  <cp:lastModifiedBy>Jen Thiboutot</cp:lastModifiedBy>
  <cp:revision>91</cp:revision>
  <dcterms:created xsi:type="dcterms:W3CDTF">2014-10-16T19:04:00Z</dcterms:created>
  <dcterms:modified xsi:type="dcterms:W3CDTF">2018-08-15T18:29:02Z</dcterms:modified>
</cp:coreProperties>
</file>