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48"/>
  </p:normalViewPr>
  <p:slideViewPr>
    <p:cSldViewPr snapToGrid="0" snapToObjects="1" showGuides="1">
      <p:cViewPr varScale="1">
        <p:scale>
          <a:sx n="162" d="100"/>
          <a:sy n="162" d="100"/>
        </p:scale>
        <p:origin x="760" y="-640"/>
      </p:cViewPr>
      <p:guideLst>
        <p:guide orient="horz" pos="16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4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D737-8FBC-7047-A7BE-9FE3E55DA5A2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C58B-092B-D44C-AACC-160D52F9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81" y="-857270"/>
            <a:ext cx="5979927" cy="68494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85504" y="1779659"/>
            <a:ext cx="154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8586" y="4958835"/>
            <a:ext cx="9162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rPr>
              <a:t>Copyright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rPr>
              <a:t>©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rPr>
              <a:t>The Legacy Companies, LLC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Montserrat Light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739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itchFamily="2" charset="77"/>
                <a:cs typeface="Helvetica"/>
              </a:rPr>
              <a:t>Wealth Optimization </a:t>
            </a:r>
            <a:r>
              <a:rPr lang="en-US" sz="2400" dirty="0" err="1">
                <a:latin typeface="Montserrat" pitchFamily="2" charset="77"/>
                <a:cs typeface="Helvetica"/>
              </a:rPr>
              <a:t>System</a:t>
            </a:r>
            <a:r>
              <a:rPr lang="en-US" sz="2400" baseline="30000" dirty="0" err="1">
                <a:latin typeface="Montserrat" pitchFamily="2" charset="77"/>
                <a:cs typeface="Helvetica"/>
              </a:rPr>
              <a:t>TM</a:t>
            </a:r>
            <a:endParaRPr lang="en-US" sz="2400" dirty="0">
              <a:latin typeface="Montserrat" pitchFamily="2" charset="77"/>
              <a:cs typeface="Helvetica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38290" y="2638496"/>
            <a:ext cx="3810200" cy="1602368"/>
            <a:chOff x="4530252" y="2638496"/>
            <a:chExt cx="3810200" cy="1602368"/>
          </a:xfrm>
        </p:grpSpPr>
        <p:pic>
          <p:nvPicPr>
            <p:cNvPr id="41" name="Picture 40" descr="131203 Planning Horizon Creative Solution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252" y="2821639"/>
              <a:ext cx="1662800" cy="141922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741638" y="2638496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10586" y="2995543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Think About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The Solution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9253" y="3411784"/>
              <a:ext cx="198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DECISIONS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Creative Solutions Leading to Decisions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75368" y="2653003"/>
            <a:ext cx="3551997" cy="1585843"/>
            <a:chOff x="1067330" y="2653003"/>
            <a:chExt cx="3551997" cy="1585843"/>
          </a:xfrm>
        </p:grpSpPr>
        <p:pic>
          <p:nvPicPr>
            <p:cNvPr id="46" name="Picture 45" descr="131203 Planning Horizon Strategy Deployment.eps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006" y="2820446"/>
              <a:ext cx="1685321" cy="14184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723412" y="2653003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69411" y="297832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Implement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The Solution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67330" y="3403967"/>
              <a:ext cx="202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RESULTS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Strategy Deployment Leading to Results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82072" y="1011018"/>
            <a:ext cx="3572472" cy="1614778"/>
            <a:chOff x="974034" y="1011018"/>
            <a:chExt cx="3572472" cy="1614778"/>
          </a:xfrm>
        </p:grpSpPr>
        <p:pic>
          <p:nvPicPr>
            <p:cNvPr id="51" name="Picture 50" descr="131203 Planning Horizon Results Management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03" b="17302"/>
            <a:stretch/>
          </p:blipFill>
          <p:spPr>
            <a:xfrm>
              <a:off x="2934005" y="1011018"/>
              <a:ext cx="1612501" cy="161477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715524" y="1433748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23391" y="180447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Sustain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The Result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4034" y="1335208"/>
              <a:ext cx="211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CONFIDENCE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Results Management Leading to Confidence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69704" y="1098412"/>
            <a:ext cx="0" cy="2776043"/>
            <a:chOff x="4569704" y="1098412"/>
            <a:chExt cx="0" cy="27760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69704" y="1098412"/>
              <a:ext cx="0" cy="11677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69704" y="2820101"/>
              <a:ext cx="0" cy="10543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549360" y="1043457"/>
            <a:ext cx="3490573" cy="1524000"/>
            <a:chOff x="4541322" y="1043457"/>
            <a:chExt cx="3490573" cy="1524000"/>
          </a:xfrm>
        </p:grpSpPr>
        <p:pic>
          <p:nvPicPr>
            <p:cNvPr id="56" name="Picture 55" descr="131203 Planning Horizon Discovery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22" y="1043457"/>
              <a:ext cx="1651730" cy="15240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707791" y="1391180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6920" y="1335208"/>
              <a:ext cx="1704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2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CLARITY</a:t>
              </a:r>
            </a:p>
            <a:p>
              <a:r>
                <a:rPr lang="en-US" sz="1100" spc="100" dirty="0">
                  <a:solidFill>
                    <a:schemeClr val="tx2"/>
                  </a:solidFill>
                  <a:latin typeface="Montserrat" pitchFamily="2" charset="77"/>
                  <a:cs typeface="Helvetica" panose="020B0604020202020204" pitchFamily="34" charset="0"/>
                </a:rPr>
                <a:t>Discovery Leading to Clarity</a:t>
              </a:r>
            </a:p>
          </p:txBody>
        </p:sp>
        <p:sp>
          <p:nvSpPr>
            <p:cNvPr id="59" name="TextBox 17"/>
            <p:cNvSpPr txBox="1"/>
            <p:nvPr/>
          </p:nvSpPr>
          <p:spPr>
            <a:xfrm>
              <a:off x="4553004" y="1793756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Identify Values,</a:t>
              </a:r>
            </a:p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Montserrat Light" pitchFamily="2" charset="77"/>
                </a:rPr>
                <a:t>Vision &amp; Goals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EFE33B-F3C6-7245-A5BE-BE2E11C413EE}"/>
              </a:ext>
            </a:extLst>
          </p:cNvPr>
          <p:cNvSpPr txBox="1"/>
          <p:nvPr/>
        </p:nvSpPr>
        <p:spPr>
          <a:xfrm>
            <a:off x="0" y="4691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AB2154"/>
                </a:solidFill>
                <a:latin typeface="Montserrat" charset="0"/>
                <a:ea typeface="Montserrat" charset="0"/>
                <a:cs typeface="Montserrat" charset="0"/>
              </a:rPr>
              <a:t>VALUES, VISION &amp; GOALS</a:t>
            </a:r>
          </a:p>
          <a:p>
            <a:pPr algn="ctr"/>
            <a:endParaRPr lang="en-US" sz="1400" spc="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523A41-5A1C-C04C-B0DE-832F873F1BDE}"/>
              </a:ext>
            </a:extLst>
          </p:cNvPr>
          <p:cNvSpPr txBox="1"/>
          <p:nvPr/>
        </p:nvSpPr>
        <p:spPr>
          <a:xfrm>
            <a:off x="18588" y="701800"/>
            <a:ext cx="9125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WHAT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2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matters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most to you, and </a:t>
            </a:r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WHY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it’s important.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3D1A37C-5318-AF43-9682-D7CB4F8EEE99}"/>
              </a:ext>
            </a:extLst>
          </p:cNvPr>
          <p:cNvSpPr txBox="1"/>
          <p:nvPr/>
        </p:nvSpPr>
        <p:spPr>
          <a:xfrm>
            <a:off x="18587" y="4472379"/>
            <a:ext cx="912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AB2154"/>
                </a:solidFill>
                <a:latin typeface="Montserrat" charset="0"/>
                <a:ea typeface="Montserrat" charset="0"/>
                <a:cs typeface="Montserrat" charset="0"/>
              </a:rPr>
              <a:t>STRATEGIES, TACTICS &amp; TOOLS</a:t>
            </a:r>
          </a:p>
          <a:p>
            <a:pPr algn="ctr"/>
            <a:endParaRPr lang="en-US" sz="1400" spc="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993F95E-50D6-5643-B594-61A086027279}"/>
              </a:ext>
            </a:extLst>
          </p:cNvPr>
          <p:cNvSpPr txBox="1"/>
          <p:nvPr/>
        </p:nvSpPr>
        <p:spPr>
          <a:xfrm>
            <a:off x="0" y="4657573"/>
            <a:ext cx="9106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WHO</a:t>
            </a:r>
            <a:r>
              <a:rPr lang="en-US" sz="1100" spc="200" dirty="0">
                <a:latin typeface="Montserrat Light" charset="0"/>
                <a:ea typeface="Montserrat Light" charset="0"/>
                <a:cs typeface="Montserrat Light" charset="0"/>
              </a:rPr>
              <a:t>, </a:t>
            </a:r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HOW 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and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300" dirty="0">
                <a:solidFill>
                  <a:srgbClr val="AB2154"/>
                </a:solidFill>
                <a:latin typeface="Montserrat Light" charset="0"/>
                <a:ea typeface="Montserrat Light" charset="0"/>
                <a:cs typeface="Montserrat Light" charset="0"/>
              </a:rPr>
              <a:t>WHEN</a:t>
            </a:r>
            <a:r>
              <a:rPr lang="en-US" sz="1100" spc="300" dirty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100" spc="300" dirty="0">
                <a:solidFill>
                  <a:schemeClr val="bg1">
                    <a:lumMod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to solve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911" y="4956765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Montserrat Thin" charset="0"/>
                <a:ea typeface="Montserrat Thin" charset="0"/>
                <a:cs typeface="Montserrat Thin" charset="0"/>
              </a:rPr>
              <a:t>V1.0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Montserrat Thin" charset="0"/>
              <a:ea typeface="Montserrat Thin" charset="0"/>
              <a:cs typeface="Montserra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4525" y="223376"/>
            <a:ext cx="8191550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ontserrat" pitchFamily="2" charset="77"/>
                <a:cs typeface="Cambria"/>
              </a:rPr>
              <a:t>Our focus is to ensure you’re successful by making wise decisions with your wealth – and that means how you use, and protect your assets. As a result, our work is highly personalized and we consult with a limited number of individuals and families so that we can tailor our recommendations to your specific needs and priorities. </a:t>
            </a:r>
          </a:p>
          <a:p>
            <a:endParaRPr lang="en-US" sz="1050" dirty="0">
              <a:latin typeface="Montserrat" pitchFamily="2" charset="77"/>
              <a:cs typeface="Cambria"/>
            </a:endParaRPr>
          </a:p>
          <a:p>
            <a:r>
              <a:rPr lang="en-US" sz="1050" dirty="0">
                <a:latin typeface="Montserrat" pitchFamily="2" charset="77"/>
                <a:cs typeface="Cambria"/>
              </a:rPr>
              <a:t>We’re focused on results, rather than ideas, investment models, etc. We emphasize progress toward achieving clear Goals that lead to a meaningful Vision. Most planners start with the numbers. We don’t. We begin with Discovering WHAT matters to you and WHY it’s important, and finish with a plan that respects and reflects that. </a:t>
            </a:r>
          </a:p>
          <a:p>
            <a:endParaRPr lang="en-US" sz="1050" dirty="0">
              <a:latin typeface="Montserrat" pitchFamily="2" charset="77"/>
              <a:cs typeface="Cambria"/>
            </a:endParaRPr>
          </a:p>
          <a:p>
            <a:r>
              <a:rPr lang="en-US" sz="1050" dirty="0">
                <a:latin typeface="Montserrat" pitchFamily="2" charset="77"/>
                <a:cs typeface="Cambria"/>
              </a:rPr>
              <a:t>The Wealth Optimization System™ is our proprietary process for delivering that clarity, and there are four phases to continuously help you make wise choices:</a:t>
            </a:r>
          </a:p>
          <a:p>
            <a:endParaRPr lang="en-US" sz="1050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DISCOVERY: Identify Values, Vision &amp; Goals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first phase begins by thinking clearly about the problem. This is called the Discovery phase and is where clarity is achieved around your goals and planning gaps are identified.</a:t>
            </a:r>
          </a:p>
          <a:p>
            <a:pPr lvl="1"/>
            <a:endParaRPr lang="en-US" sz="1050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CREATIVE SOLUTIONS: </a:t>
            </a:r>
            <a:r>
              <a:rPr lang="en-US" sz="1050" b="1" dirty="0">
                <a:solidFill>
                  <a:srgbClr val="000000"/>
                </a:solidFill>
                <a:latin typeface="Montserrat" pitchFamily="2" charset="77"/>
                <a:cs typeface="Cambria"/>
              </a:rPr>
              <a:t>Think About The Solution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second phase is the Creative Solutions phase where you think clearly about the solutions and make decisions regarding closing the planning gaps.</a:t>
            </a:r>
          </a:p>
          <a:p>
            <a:pPr lvl="1"/>
            <a:endParaRPr lang="en-US" sz="1050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STRATEGY DEPLOYMENT: Implement The Solution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third phase is the Strategy Deployment phase where you implement the solution to help achieve your desired results.</a:t>
            </a:r>
          </a:p>
          <a:p>
            <a:pPr lvl="1"/>
            <a:endParaRPr lang="en-US" sz="1050" b="1" dirty="0">
              <a:latin typeface="Montserrat" pitchFamily="2" charset="77"/>
              <a:cs typeface="Cambri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latin typeface="Montserrat" pitchFamily="2" charset="77"/>
                <a:cs typeface="Cambria"/>
              </a:rPr>
              <a:t>RESULTS MANAGEMENT: Sustain the Results</a:t>
            </a:r>
          </a:p>
          <a:p>
            <a:pPr lvl="1"/>
            <a:r>
              <a:rPr lang="en-US" sz="1050" dirty="0">
                <a:latin typeface="Montserrat" pitchFamily="2" charset="77"/>
                <a:cs typeface="Cambria"/>
              </a:rPr>
              <a:t>The final phase is the Results Management phase where we establish a plan to manage and implement the results. This assures you have confidence your plan will work over time.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357" y="4721460"/>
            <a:ext cx="7669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Montserrat" pitchFamily="2" charset="77"/>
                <a:cs typeface="Helvetica"/>
              </a:rPr>
              <a:t>Clarity leads to Decisions. Decisions lead to Results. Results lead to Confidence.</a:t>
            </a:r>
          </a:p>
        </p:txBody>
      </p:sp>
    </p:spTree>
    <p:extLst>
      <p:ext uri="{BB962C8B-B14F-4D97-AF65-F5344CB8AC3E}">
        <p14:creationId xmlns:p14="http://schemas.microsoft.com/office/powerpoint/2010/main" val="23026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384</Words>
  <Application>Microsoft Macintosh PowerPoint</Application>
  <PresentationFormat>On-screen Show (16:9)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Cambria</vt:lpstr>
      <vt:lpstr>Helvetica</vt:lpstr>
      <vt:lpstr>Montserrat</vt:lpstr>
      <vt:lpstr>Montserrat Light</vt:lpstr>
      <vt:lpstr>Montserrat Thin</vt:lpstr>
      <vt:lpstr>Arial</vt:lpstr>
      <vt:lpstr>Office Theme</vt:lpstr>
      <vt:lpstr>PowerPoint Presentation</vt:lpstr>
      <vt:lpstr>PowerPoint Presentation</vt:lpstr>
    </vt:vector>
  </TitlesOfParts>
  <Company>The Legacy Companies, LLC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Venn</dc:creator>
  <cp:lastModifiedBy>Jen Thiboutot</cp:lastModifiedBy>
  <cp:revision>55</cp:revision>
  <dcterms:created xsi:type="dcterms:W3CDTF">2013-12-03T18:25:16Z</dcterms:created>
  <dcterms:modified xsi:type="dcterms:W3CDTF">2021-03-24T17:27:33Z</dcterms:modified>
</cp:coreProperties>
</file>