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8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789"/>
  </p:normalViewPr>
  <p:slideViewPr>
    <p:cSldViewPr snapToGrid="0" snapToObjects="1" showGuides="1">
      <p:cViewPr varScale="1">
        <p:scale>
          <a:sx n="140" d="100"/>
          <a:sy n="140" d="100"/>
        </p:scale>
        <p:origin x="200" y="440"/>
      </p:cViewPr>
      <p:guideLst>
        <p:guide orient="horz" pos="166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4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0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5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4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5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CD737-8FBC-7047-A7BE-9FE3E55DA5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3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581" y="-857270"/>
            <a:ext cx="5979927" cy="68494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85504" y="1779659"/>
            <a:ext cx="154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8586" y="4958835"/>
            <a:ext cx="9162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</a:rPr>
              <a:t>Copyright © The Legacy Companies, LLC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1739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itchFamily="2" charset="77"/>
                <a:cs typeface="Helvetica"/>
              </a:rPr>
              <a:t>Wealth Optimization System</a:t>
            </a:r>
            <a:r>
              <a:rPr lang="en-US" sz="2000" baseline="30000" dirty="0">
                <a:latin typeface="Montserrat" pitchFamily="2" charset="77"/>
                <a:cs typeface="Helvetica"/>
              </a:rPr>
              <a:t>®</a:t>
            </a:r>
            <a:endParaRPr lang="en-US" sz="2400" baseline="30000" dirty="0">
              <a:latin typeface="Montserrat" pitchFamily="2" charset="77"/>
              <a:cs typeface="Helvetica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538290" y="2638496"/>
            <a:ext cx="3810200" cy="1602368"/>
            <a:chOff x="4530252" y="2638496"/>
            <a:chExt cx="3810200" cy="1602368"/>
          </a:xfrm>
        </p:grpSpPr>
        <p:pic>
          <p:nvPicPr>
            <p:cNvPr id="41" name="Picture 40" descr="131203 Planning Horizon Creative Solution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252" y="2821639"/>
              <a:ext cx="1662800" cy="141922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741638" y="2638496"/>
              <a:ext cx="65538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chemeClr val="bg1">
                      <a:lumMod val="8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10586" y="2995543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Montserrat Light" pitchFamily="2" charset="77"/>
                </a:rPr>
                <a:t>Think About</a:t>
              </a:r>
            </a:p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Montserrat Light" pitchFamily="2" charset="77"/>
                </a:rPr>
                <a:t>The Solution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59253" y="3411784"/>
              <a:ext cx="1981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200" dirty="0">
                  <a:solidFill>
                    <a:schemeClr val="tx2"/>
                  </a:solidFill>
                  <a:latin typeface="Montserrat" pitchFamily="2" charset="77"/>
                  <a:cs typeface="Helvetica" panose="020B0604020202020204" pitchFamily="34" charset="0"/>
                </a:rPr>
                <a:t>DECISIONS</a:t>
              </a:r>
            </a:p>
            <a:p>
              <a:r>
                <a:rPr lang="en-US" sz="1100" spc="100" dirty="0">
                  <a:solidFill>
                    <a:schemeClr val="tx2"/>
                  </a:solidFill>
                  <a:latin typeface="Montserrat" pitchFamily="2" charset="77"/>
                  <a:cs typeface="Helvetica" panose="020B0604020202020204" pitchFamily="34" charset="0"/>
                </a:rPr>
                <a:t>Creative Solutions Leading to Decisions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69156" y="2653003"/>
            <a:ext cx="3558209" cy="1585843"/>
            <a:chOff x="1061118" y="2653003"/>
            <a:chExt cx="3558209" cy="1585843"/>
          </a:xfrm>
        </p:grpSpPr>
        <p:pic>
          <p:nvPicPr>
            <p:cNvPr id="46" name="Picture 45" descr="131203 Planning Horizon Strategy Deployment.eps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006" y="2820446"/>
              <a:ext cx="1685321" cy="14184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3723412" y="2653003"/>
              <a:ext cx="65538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chemeClr val="bg1">
                      <a:lumMod val="85000"/>
                    </a:schemeClr>
                  </a:solidFill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69411" y="2978327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Montserrat Light" pitchFamily="2" charset="77"/>
                </a:rPr>
                <a:t>Implement</a:t>
              </a:r>
            </a:p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Montserrat Light" pitchFamily="2" charset="77"/>
                </a:rPr>
                <a:t>The Solution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61118" y="3529729"/>
              <a:ext cx="2021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200" dirty="0">
                  <a:solidFill>
                    <a:schemeClr val="tx2"/>
                  </a:solidFill>
                  <a:latin typeface="Montserrat" pitchFamily="2" charset="77"/>
                  <a:cs typeface="Helvetica" panose="020B0604020202020204" pitchFamily="34" charset="0"/>
                </a:rPr>
                <a:t>RESULTS</a:t>
              </a:r>
            </a:p>
            <a:p>
              <a:r>
                <a:rPr lang="en-US" sz="1100" spc="100" dirty="0">
                  <a:solidFill>
                    <a:schemeClr val="tx2"/>
                  </a:solidFill>
                  <a:latin typeface="Montserrat" pitchFamily="2" charset="77"/>
                  <a:cs typeface="Helvetica" panose="020B0604020202020204" pitchFamily="34" charset="0"/>
                </a:rPr>
                <a:t>Strategy Deployment Leading to Results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82072" y="1011018"/>
            <a:ext cx="3572472" cy="1614778"/>
            <a:chOff x="974034" y="1011018"/>
            <a:chExt cx="3572472" cy="1614778"/>
          </a:xfrm>
        </p:grpSpPr>
        <p:pic>
          <p:nvPicPr>
            <p:cNvPr id="51" name="Picture 50" descr="131203 Planning Horizon Results Management.eps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03" b="17302"/>
            <a:stretch/>
          </p:blipFill>
          <p:spPr>
            <a:xfrm>
              <a:off x="2934005" y="1011018"/>
              <a:ext cx="1612501" cy="1614778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3715524" y="1433748"/>
              <a:ext cx="65538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chemeClr val="bg1">
                      <a:lumMod val="85000"/>
                    </a:schemeClr>
                  </a:solidFill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23391" y="1804479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Montserrat Light" pitchFamily="2" charset="77"/>
                </a:rPr>
                <a:t>Sustain</a:t>
              </a:r>
            </a:p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Montserrat Light" pitchFamily="2" charset="77"/>
                </a:rPr>
                <a:t>The Result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74034" y="1335208"/>
              <a:ext cx="211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200" dirty="0">
                  <a:solidFill>
                    <a:schemeClr val="tx2"/>
                  </a:solidFill>
                  <a:latin typeface="Montserrat" pitchFamily="2" charset="77"/>
                  <a:cs typeface="Helvetica" panose="020B0604020202020204" pitchFamily="34" charset="0"/>
                </a:rPr>
                <a:t>CONFIDENCE</a:t>
              </a:r>
            </a:p>
            <a:p>
              <a:r>
                <a:rPr lang="en-US" sz="1100" spc="100" dirty="0">
                  <a:solidFill>
                    <a:schemeClr val="tx2"/>
                  </a:solidFill>
                  <a:latin typeface="Montserrat" pitchFamily="2" charset="77"/>
                  <a:cs typeface="Helvetica" panose="020B0604020202020204" pitchFamily="34" charset="0"/>
                </a:rPr>
                <a:t>Results Management Leading to Confidence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569704" y="1098412"/>
            <a:ext cx="0" cy="2776043"/>
            <a:chOff x="4569704" y="1098412"/>
            <a:chExt cx="0" cy="27760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69704" y="1098412"/>
              <a:ext cx="0" cy="116773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569704" y="2820101"/>
              <a:ext cx="0" cy="105435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549360" y="1043457"/>
            <a:ext cx="3490573" cy="1524000"/>
            <a:chOff x="4541322" y="1043457"/>
            <a:chExt cx="3490573" cy="1524000"/>
          </a:xfrm>
        </p:grpSpPr>
        <p:pic>
          <p:nvPicPr>
            <p:cNvPr id="56" name="Picture 55" descr="131203 Planning Horizon Discovery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322" y="1043457"/>
              <a:ext cx="1651730" cy="15240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4707791" y="1391180"/>
              <a:ext cx="65538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chemeClr val="bg1">
                      <a:lumMod val="8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26920" y="1335208"/>
              <a:ext cx="1704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200" dirty="0">
                  <a:solidFill>
                    <a:schemeClr val="tx2"/>
                  </a:solidFill>
                  <a:latin typeface="Montserrat" pitchFamily="2" charset="77"/>
                  <a:cs typeface="Helvetica" panose="020B0604020202020204" pitchFamily="34" charset="0"/>
                </a:rPr>
                <a:t>CLARITY</a:t>
              </a:r>
            </a:p>
            <a:p>
              <a:r>
                <a:rPr lang="en-US" sz="1100" spc="100" dirty="0">
                  <a:solidFill>
                    <a:schemeClr val="tx2"/>
                  </a:solidFill>
                  <a:latin typeface="Montserrat" pitchFamily="2" charset="77"/>
                  <a:cs typeface="Helvetica" panose="020B0604020202020204" pitchFamily="34" charset="0"/>
                </a:rPr>
                <a:t>Discovery Leading to Clarity</a:t>
              </a:r>
            </a:p>
          </p:txBody>
        </p:sp>
        <p:sp>
          <p:nvSpPr>
            <p:cNvPr id="59" name="TextBox 17"/>
            <p:cNvSpPr txBox="1"/>
            <p:nvPr/>
          </p:nvSpPr>
          <p:spPr>
            <a:xfrm>
              <a:off x="4553004" y="1793756"/>
              <a:ext cx="1048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Montserrat Light" pitchFamily="2" charset="77"/>
                </a:rPr>
                <a:t>Identify Values,</a:t>
              </a:r>
            </a:p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Montserrat Light" pitchFamily="2" charset="77"/>
                </a:rPr>
                <a:t>Vision &amp; Goals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9EFE33B-F3C6-7245-A5BE-BE2E11C413EE}"/>
              </a:ext>
            </a:extLst>
          </p:cNvPr>
          <p:cNvSpPr txBox="1"/>
          <p:nvPr/>
        </p:nvSpPr>
        <p:spPr>
          <a:xfrm>
            <a:off x="0" y="53314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rgbClr val="AB2154"/>
                </a:solidFill>
                <a:latin typeface="Montserrat" charset="0"/>
                <a:ea typeface="Montserrat" charset="0"/>
                <a:cs typeface="Montserrat" charset="0"/>
              </a:rPr>
              <a:t>VALUES, VISION &amp; GOALS</a:t>
            </a:r>
          </a:p>
          <a:p>
            <a:pPr algn="ctr"/>
            <a:endParaRPr lang="en-US" sz="1400" spc="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23A41-5A1C-C04C-B0DE-832F873F1BDE}"/>
              </a:ext>
            </a:extLst>
          </p:cNvPr>
          <p:cNvSpPr txBox="1"/>
          <p:nvPr/>
        </p:nvSpPr>
        <p:spPr>
          <a:xfrm>
            <a:off x="18588" y="756664"/>
            <a:ext cx="9125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 dirty="0">
                <a:solidFill>
                  <a:srgbClr val="AB2154"/>
                </a:solidFill>
                <a:latin typeface="Montserrat Light" charset="0"/>
                <a:ea typeface="Montserrat Light" charset="0"/>
                <a:cs typeface="Montserrat Light" charset="0"/>
              </a:rPr>
              <a:t>WHAT</a:t>
            </a:r>
            <a:r>
              <a:rPr lang="en-US" sz="1100" spc="300" dirty="0"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1100" spc="200" dirty="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matters</a:t>
            </a:r>
            <a:r>
              <a:rPr lang="en-US" sz="1100" spc="300" dirty="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most to you, and </a:t>
            </a:r>
            <a:r>
              <a:rPr lang="en-US" sz="1100" spc="300" dirty="0">
                <a:solidFill>
                  <a:srgbClr val="AB2154"/>
                </a:solidFill>
                <a:latin typeface="Montserrat Light" charset="0"/>
                <a:ea typeface="Montserrat Light" charset="0"/>
                <a:cs typeface="Montserrat Light" charset="0"/>
              </a:rPr>
              <a:t>WHY</a:t>
            </a:r>
            <a:r>
              <a:rPr lang="en-US" sz="1100" spc="300" dirty="0"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1100" spc="300" dirty="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it’s important.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D1A37C-5318-AF43-9682-D7CB4F8EEE99}"/>
              </a:ext>
            </a:extLst>
          </p:cNvPr>
          <p:cNvSpPr txBox="1"/>
          <p:nvPr/>
        </p:nvSpPr>
        <p:spPr>
          <a:xfrm>
            <a:off x="18587" y="4390083"/>
            <a:ext cx="912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rgbClr val="AB2154"/>
                </a:solidFill>
                <a:latin typeface="Montserrat" charset="0"/>
                <a:ea typeface="Montserrat" charset="0"/>
                <a:cs typeface="Montserrat" charset="0"/>
              </a:rPr>
              <a:t>STRATEGIES, TACTICS &amp; TOOLS</a:t>
            </a:r>
          </a:p>
          <a:p>
            <a:pPr algn="ctr"/>
            <a:endParaRPr lang="en-US" sz="1400" spc="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93F95E-50D6-5643-B594-61A086027279}"/>
              </a:ext>
            </a:extLst>
          </p:cNvPr>
          <p:cNvSpPr txBox="1"/>
          <p:nvPr/>
        </p:nvSpPr>
        <p:spPr>
          <a:xfrm>
            <a:off x="0" y="4657573"/>
            <a:ext cx="9106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 dirty="0">
                <a:solidFill>
                  <a:srgbClr val="AB2154"/>
                </a:solidFill>
                <a:latin typeface="Montserrat Light" charset="0"/>
                <a:ea typeface="Montserrat Light" charset="0"/>
                <a:cs typeface="Montserrat Light" charset="0"/>
              </a:rPr>
              <a:t>WHO</a:t>
            </a:r>
            <a:r>
              <a:rPr lang="en-US" sz="1100" spc="200" dirty="0">
                <a:latin typeface="Montserrat Light" charset="0"/>
                <a:ea typeface="Montserrat Light" charset="0"/>
                <a:cs typeface="Montserrat Light" charset="0"/>
              </a:rPr>
              <a:t>, </a:t>
            </a:r>
            <a:r>
              <a:rPr lang="en-US" sz="1100" spc="300" dirty="0">
                <a:solidFill>
                  <a:srgbClr val="AB2154"/>
                </a:solidFill>
                <a:latin typeface="Montserrat Light" charset="0"/>
                <a:ea typeface="Montserrat Light" charset="0"/>
                <a:cs typeface="Montserrat Light" charset="0"/>
              </a:rPr>
              <a:t>HOW </a:t>
            </a:r>
            <a:r>
              <a:rPr lang="en-US" sz="1100" spc="300" dirty="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and</a:t>
            </a:r>
            <a:r>
              <a:rPr lang="en-US" sz="1100" spc="300" dirty="0"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1100" spc="300" dirty="0">
                <a:solidFill>
                  <a:srgbClr val="AB2154"/>
                </a:solidFill>
                <a:latin typeface="Montserrat Light" charset="0"/>
                <a:ea typeface="Montserrat Light" charset="0"/>
                <a:cs typeface="Montserrat Light" charset="0"/>
              </a:rPr>
              <a:t>WHEN</a:t>
            </a:r>
            <a:r>
              <a:rPr lang="en-US" sz="1100" spc="300" dirty="0"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1100" spc="300" dirty="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to solve it.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4911" y="4956765"/>
            <a:ext cx="3754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Montserrat Thin" charset="0"/>
                <a:ea typeface="Montserrat Thin" charset="0"/>
                <a:cs typeface="Montserrat Thin" charset="0"/>
              </a:rPr>
              <a:t>V1.0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6DC3A0-C3E4-CC6B-BC48-28E457CA07C8}"/>
              </a:ext>
            </a:extLst>
          </p:cNvPr>
          <p:cNvCxnSpPr>
            <a:cxnSpLocks/>
          </p:cNvCxnSpPr>
          <p:nvPr/>
        </p:nvCxnSpPr>
        <p:spPr>
          <a:xfrm flipH="1" flipV="1">
            <a:off x="1705404" y="2503825"/>
            <a:ext cx="699" cy="703176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80FE19-B3DD-25A2-9910-31CE8E977DEF}"/>
              </a:ext>
            </a:extLst>
          </p:cNvPr>
          <p:cNvSpPr txBox="1"/>
          <p:nvPr/>
        </p:nvSpPr>
        <p:spPr>
          <a:xfrm>
            <a:off x="1261361" y="2288501"/>
            <a:ext cx="926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spc="45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ABOVE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6F4F2-EEF8-9502-588B-28C9807AEC29}"/>
              </a:ext>
            </a:extLst>
          </p:cNvPr>
          <p:cNvSpPr txBox="1"/>
          <p:nvPr/>
        </p:nvSpPr>
        <p:spPr>
          <a:xfrm>
            <a:off x="1242414" y="3161363"/>
            <a:ext cx="1028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spc="45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BELOW</a:t>
            </a:r>
          </a:p>
        </p:txBody>
      </p:sp>
    </p:spTree>
    <p:extLst>
      <p:ext uri="{BB962C8B-B14F-4D97-AF65-F5344CB8AC3E}">
        <p14:creationId xmlns:p14="http://schemas.microsoft.com/office/powerpoint/2010/main" val="33772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" grpId="0"/>
      <p:bldP spid="5" grpId="0"/>
      <p:bldP spid="36" grpId="0"/>
      <p:bldP spid="37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4525" y="223376"/>
            <a:ext cx="8191550" cy="43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Montserrat" pitchFamily="2" charset="77"/>
                <a:cs typeface="Cambria"/>
              </a:rPr>
              <a:t>Our focus is to ensure you’re successful by making wise decisions with your wealth – and that means how you use, and protect your assets. As a result, our work is highly personalized and we consult with a limited number of individuals and families so that we can tailor our recommendations to your specific needs and priorities. </a:t>
            </a:r>
          </a:p>
          <a:p>
            <a:endParaRPr lang="en-US" sz="1050" dirty="0">
              <a:latin typeface="Montserrat" pitchFamily="2" charset="77"/>
              <a:cs typeface="Cambria"/>
            </a:endParaRPr>
          </a:p>
          <a:p>
            <a:r>
              <a:rPr lang="en-US" sz="1050" dirty="0">
                <a:latin typeface="Montserrat" pitchFamily="2" charset="77"/>
                <a:cs typeface="Cambria"/>
              </a:rPr>
              <a:t>We’re focused on results, rather than ideas, investment models, etc. We emphasize progress toward achieving clear Goals that lead to a meaningful Vision. Most planners start with the numbers. We don’t. We begin with Discovering WHAT matters to you and WHY it’s important, and finish with a plan that respects and reflects that. </a:t>
            </a:r>
          </a:p>
          <a:p>
            <a:endParaRPr lang="en-US" sz="1050" dirty="0">
              <a:latin typeface="Montserrat" pitchFamily="2" charset="77"/>
              <a:cs typeface="Cambria"/>
            </a:endParaRPr>
          </a:p>
          <a:p>
            <a:r>
              <a:rPr lang="en-US" sz="1050" dirty="0">
                <a:latin typeface="Montserrat" pitchFamily="2" charset="77"/>
                <a:cs typeface="Cambria"/>
              </a:rPr>
              <a:t>The Wealth Optimization System™ is our proprietary process for delivering that clarity, and there are four phases to continuously help you make wise choices:</a:t>
            </a:r>
          </a:p>
          <a:p>
            <a:endParaRPr lang="en-US" sz="1050" dirty="0">
              <a:latin typeface="Montserrat" pitchFamily="2" charset="77"/>
              <a:cs typeface="Cambria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50" b="1" dirty="0">
                <a:latin typeface="Montserrat" pitchFamily="2" charset="77"/>
                <a:cs typeface="Cambria"/>
              </a:rPr>
              <a:t>DISCOVERY: Identify Values, Vision &amp; Goals</a:t>
            </a:r>
          </a:p>
          <a:p>
            <a:pPr lvl="1"/>
            <a:r>
              <a:rPr lang="en-US" sz="1050" dirty="0">
                <a:latin typeface="Montserrat" pitchFamily="2" charset="77"/>
                <a:cs typeface="Cambria"/>
              </a:rPr>
              <a:t>The first phase begins by thinking clearly about the problem. This is called the Discovery phase and is where clarity is achieved around your goals and planning gaps are identified.</a:t>
            </a:r>
          </a:p>
          <a:p>
            <a:pPr lvl="1"/>
            <a:endParaRPr lang="en-US" sz="1050" dirty="0">
              <a:latin typeface="Montserrat" pitchFamily="2" charset="77"/>
              <a:cs typeface="Cambria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50" b="1" dirty="0">
                <a:latin typeface="Montserrat" pitchFamily="2" charset="77"/>
                <a:cs typeface="Cambria"/>
              </a:rPr>
              <a:t>CREATIVE SOLUTIONS: </a:t>
            </a:r>
            <a:r>
              <a:rPr lang="en-US" sz="1050" b="1" dirty="0">
                <a:solidFill>
                  <a:srgbClr val="000000"/>
                </a:solidFill>
                <a:latin typeface="Montserrat" pitchFamily="2" charset="77"/>
                <a:cs typeface="Cambria"/>
              </a:rPr>
              <a:t>Think About The Solution</a:t>
            </a:r>
          </a:p>
          <a:p>
            <a:pPr lvl="1"/>
            <a:r>
              <a:rPr lang="en-US" sz="1050" dirty="0">
                <a:latin typeface="Montserrat" pitchFamily="2" charset="77"/>
                <a:cs typeface="Cambria"/>
              </a:rPr>
              <a:t>The second phase is the Creative Solutions phase where you think clearly about the solutions and make decisions regarding closing the planning gaps.</a:t>
            </a:r>
          </a:p>
          <a:p>
            <a:pPr lvl="1"/>
            <a:endParaRPr lang="en-US" sz="1050" dirty="0">
              <a:latin typeface="Montserrat" pitchFamily="2" charset="77"/>
              <a:cs typeface="Cambria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50" b="1" dirty="0">
                <a:latin typeface="Montserrat" pitchFamily="2" charset="77"/>
                <a:cs typeface="Cambria"/>
              </a:rPr>
              <a:t>STRATEGY DEPLOYMENT: Implement The Solution</a:t>
            </a:r>
          </a:p>
          <a:p>
            <a:pPr lvl="1"/>
            <a:r>
              <a:rPr lang="en-US" sz="1050" dirty="0">
                <a:latin typeface="Montserrat" pitchFamily="2" charset="77"/>
                <a:cs typeface="Cambria"/>
              </a:rPr>
              <a:t>The third phase is the Strategy Deployment phase where you implement the solution to help achieve your desired results.</a:t>
            </a:r>
          </a:p>
          <a:p>
            <a:pPr lvl="1"/>
            <a:endParaRPr lang="en-US" sz="1050" b="1" dirty="0">
              <a:latin typeface="Montserrat" pitchFamily="2" charset="77"/>
              <a:cs typeface="Cambria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50" b="1" dirty="0">
                <a:latin typeface="Montserrat" pitchFamily="2" charset="77"/>
                <a:cs typeface="Cambria"/>
              </a:rPr>
              <a:t>RESULTS MANAGEMENT: Sustain the Results</a:t>
            </a:r>
          </a:p>
          <a:p>
            <a:pPr lvl="1"/>
            <a:r>
              <a:rPr lang="en-US" sz="1050" dirty="0">
                <a:latin typeface="Montserrat" pitchFamily="2" charset="77"/>
                <a:cs typeface="Cambria"/>
              </a:rPr>
              <a:t>The final phase is the Results Management phase where we establish a plan to manage and implement the results. This assures you have confidence your plan will work over time.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357" y="4721460"/>
            <a:ext cx="7669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Montserrat" pitchFamily="2" charset="77"/>
                <a:cs typeface="Helvetica"/>
              </a:rPr>
              <a:t>Clarity leads to Decisions. Decisions lead to Results. Results lead to Confidence.</a:t>
            </a:r>
          </a:p>
        </p:txBody>
      </p:sp>
    </p:spTree>
    <p:extLst>
      <p:ext uri="{BB962C8B-B14F-4D97-AF65-F5344CB8AC3E}">
        <p14:creationId xmlns:p14="http://schemas.microsoft.com/office/powerpoint/2010/main" val="230260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387</Words>
  <Application>Microsoft Macintosh PowerPoint</Application>
  <PresentationFormat>On-screen Show (16:9)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Helvetica</vt:lpstr>
      <vt:lpstr>Montserrat</vt:lpstr>
      <vt:lpstr>Montserrat Light</vt:lpstr>
      <vt:lpstr>Montserrat Thin</vt:lpstr>
      <vt:lpstr>Office Theme</vt:lpstr>
      <vt:lpstr>PowerPoint Presentation</vt:lpstr>
      <vt:lpstr>PowerPoint Presentation</vt:lpstr>
    </vt:vector>
  </TitlesOfParts>
  <Company>The Legacy Companies,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Venn</dc:creator>
  <cp:lastModifiedBy>Todd Fithian</cp:lastModifiedBy>
  <cp:revision>56</cp:revision>
  <dcterms:created xsi:type="dcterms:W3CDTF">2013-12-03T18:25:16Z</dcterms:created>
  <dcterms:modified xsi:type="dcterms:W3CDTF">2023-06-12T15:08:07Z</dcterms:modified>
</cp:coreProperties>
</file>